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1"/>
  </p:notesMasterIdLst>
  <p:sldIdLst>
    <p:sldId id="378" r:id="rId9"/>
    <p:sldId id="3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p:restoredTop sz="94748"/>
  </p:normalViewPr>
  <p:slideViewPr>
    <p:cSldViewPr snapToGrid="0">
      <p:cViewPr varScale="1">
        <p:scale>
          <a:sx n="117" d="100"/>
          <a:sy n="117" d="100"/>
        </p:scale>
        <p:origin x="1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10/2/24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10/2/24</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10/2/24</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mailto:james.johnston@nadex.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Crypto.com Derivatives North America</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0686"/>
            <a:ext cx="7886700" cy="4688957"/>
          </a:xfrm>
        </p:spPr>
        <p:txBody>
          <a:bodyPr>
            <a:normAutofit fontScale="77500" lnSpcReduction="20000"/>
          </a:bodyPr>
          <a:lstStyle/>
          <a:p>
            <a:pPr marL="0" indent="0">
              <a:buNone/>
            </a:pPr>
            <a:r>
              <a:rPr lang="en-US" sz="2600" b="1" dirty="0"/>
              <a:t>Overview</a:t>
            </a:r>
          </a:p>
          <a:p>
            <a:pPr marL="0" indent="0">
              <a:lnSpc>
                <a:spcPct val="120000"/>
              </a:lnSpc>
              <a:buNone/>
            </a:pPr>
            <a:r>
              <a:rPr lang="en-US" sz="2300" dirty="0"/>
              <a:t>The North America Derivatives Exchange (Nadex) will test its ability to conduct business from its disaster recovery (DR) facility.  </a:t>
            </a:r>
          </a:p>
          <a:p>
            <a:pPr marL="0" indent="0">
              <a:buNone/>
            </a:pPr>
            <a:endParaRPr lang="en-US" sz="2300" dirty="0"/>
          </a:p>
          <a:p>
            <a:pPr marL="0" indent="0">
              <a:buNone/>
            </a:pPr>
            <a:r>
              <a:rPr lang="en-US" sz="2600" b="1" dirty="0"/>
              <a:t>Pre-test Requirement</a:t>
            </a:r>
          </a:p>
          <a:p>
            <a:pPr marL="0" indent="0">
              <a:lnSpc>
                <a:spcPct val="120000"/>
              </a:lnSpc>
              <a:buNone/>
            </a:pPr>
            <a:r>
              <a:rPr lang="en-US" sz="2300" dirty="0"/>
              <a:t>No Pre-test requirement this year.  We will have trades populated for firms testing with us.</a:t>
            </a:r>
          </a:p>
          <a:p>
            <a:pPr marL="0" indent="0">
              <a:buNone/>
            </a:pPr>
            <a:endParaRPr lang="en-US" sz="2300" dirty="0"/>
          </a:p>
          <a:p>
            <a:pPr marL="0" indent="0">
              <a:buNone/>
            </a:pPr>
            <a:r>
              <a:rPr lang="en-US" sz="2600" b="1" dirty="0"/>
              <a:t>Test Schedule</a:t>
            </a:r>
          </a:p>
          <a:p>
            <a:pPr marL="0" indent="0">
              <a:lnSpc>
                <a:spcPct val="120000"/>
              </a:lnSpc>
              <a:buNone/>
            </a:pPr>
            <a:r>
              <a:rPr lang="en-US" sz="2300" dirty="0"/>
              <a:t>The expected test schedule on trade date October 5th will be as follows (times in Central Time): </a:t>
            </a:r>
          </a:p>
          <a:p>
            <a:pPr marL="0" indent="0">
              <a:buNone/>
            </a:pPr>
            <a:endParaRPr lang="en-US" sz="2300" dirty="0"/>
          </a:p>
          <a:p>
            <a:pPr marL="0" indent="0">
              <a:buNone/>
            </a:pPr>
            <a:r>
              <a:rPr lang="en-US" sz="2300" b="1" dirty="0"/>
              <a:t>11:00 PM (Friday Oct 4</a:t>
            </a:r>
            <a:r>
              <a:rPr lang="en-US" sz="2300" b="1" baseline="30000" dirty="0"/>
              <a:t>th</a:t>
            </a:r>
            <a:r>
              <a:rPr lang="en-US" sz="2300" b="1" dirty="0"/>
              <a:t>): </a:t>
            </a:r>
            <a:r>
              <a:rPr lang="en-US" sz="2300" dirty="0"/>
              <a:t>Open</a:t>
            </a:r>
            <a:r>
              <a:rPr lang="en-US" sz="2300" b="1" dirty="0"/>
              <a:t> </a:t>
            </a:r>
            <a:r>
              <a:rPr lang="en-US" sz="2300" dirty="0"/>
              <a:t>Mock trading session begins </a:t>
            </a:r>
          </a:p>
          <a:p>
            <a:pPr marL="0" indent="0">
              <a:buNone/>
            </a:pPr>
            <a:r>
              <a:rPr lang="en-US" sz="2300" b="1" dirty="0"/>
              <a:t>5:00 PM (Saturday Oct 5</a:t>
            </a:r>
            <a:r>
              <a:rPr lang="en-US" sz="2300" b="1" baseline="30000" dirty="0"/>
              <a:t>th</a:t>
            </a:r>
            <a:r>
              <a:rPr lang="en-US" sz="2300" b="1" dirty="0"/>
              <a:t>): </a:t>
            </a:r>
            <a:r>
              <a:rPr lang="en-US" sz="2300" dirty="0"/>
              <a:t>Mock trading session closes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318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CDNA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62500" lnSpcReduction="20000"/>
          </a:bodyPr>
          <a:lstStyle/>
          <a:p>
            <a:pPr marL="0" indent="0">
              <a:buNone/>
            </a:pPr>
            <a:r>
              <a:rPr lang="en-US" sz="2900" b="1" dirty="0"/>
              <a:t>Test Activity</a:t>
            </a:r>
          </a:p>
          <a:p>
            <a:pPr marL="0" indent="0">
              <a:lnSpc>
                <a:spcPct val="120000"/>
              </a:lnSpc>
              <a:buNone/>
            </a:pPr>
            <a:r>
              <a:rPr lang="en-US" sz="2500" dirty="0"/>
              <a:t>Only Crypto trading symbols will be available for order entry during this mock trading session. Test participants will be 1 Market Maker and 1 ISV supporting retail members to connect, submit quotes as a market maker, orders as a retail member, and receive market data for the duration of the test. The trade date for all transactions and on all  exchange, messages will be the actual test date, October 5, 2024. The following scenarios will be tested and verified during the DR test:  </a:t>
            </a:r>
          </a:p>
          <a:p>
            <a:pPr marL="342900" lvl="1" indent="0">
              <a:lnSpc>
                <a:spcPct val="120000"/>
              </a:lnSpc>
              <a:buNone/>
            </a:pPr>
            <a:endParaRPr lang="en-US" sz="2500" dirty="0"/>
          </a:p>
          <a:p>
            <a:pPr lvl="1">
              <a:lnSpc>
                <a:spcPct val="120000"/>
              </a:lnSpc>
            </a:pPr>
            <a:r>
              <a:rPr lang="en-US" sz="2500" dirty="0"/>
              <a:t>Market data dissemination </a:t>
            </a:r>
          </a:p>
          <a:p>
            <a:pPr lvl="1">
              <a:lnSpc>
                <a:spcPct val="120000"/>
              </a:lnSpc>
            </a:pPr>
            <a:r>
              <a:rPr lang="en-US" sz="2500" dirty="0"/>
              <a:t>Order Matching</a:t>
            </a:r>
          </a:p>
          <a:p>
            <a:pPr lvl="1">
              <a:lnSpc>
                <a:spcPct val="120000"/>
              </a:lnSpc>
            </a:pPr>
            <a:r>
              <a:rPr lang="en-US" sz="2500" dirty="0"/>
              <a:t>Clearing </a:t>
            </a:r>
          </a:p>
          <a:p>
            <a:pPr lvl="1">
              <a:lnSpc>
                <a:spcPct val="120000"/>
              </a:lnSpc>
            </a:pPr>
            <a:r>
              <a:rPr lang="en-US" sz="2500" dirty="0"/>
              <a:t>Settlement price dissemination</a:t>
            </a:r>
          </a:p>
          <a:p>
            <a:pPr marL="0" indent="0">
              <a:buNone/>
            </a:pPr>
            <a:endParaRPr lang="en-US" dirty="0"/>
          </a:p>
          <a:p>
            <a:pPr marL="0" indent="0">
              <a:buNone/>
            </a:pPr>
            <a:r>
              <a:rPr lang="en-US" sz="2900" b="1" dirty="0"/>
              <a:t>Contacts</a:t>
            </a:r>
          </a:p>
          <a:p>
            <a:pPr marL="342900" lvl="1" indent="0">
              <a:lnSpc>
                <a:spcPct val="120000"/>
              </a:lnSpc>
              <a:buNone/>
            </a:pPr>
            <a:r>
              <a:rPr lang="en-US" sz="2500" dirty="0"/>
              <a:t>IT Operations</a:t>
            </a:r>
          </a:p>
          <a:p>
            <a:pPr marL="342900" lvl="1" indent="0">
              <a:lnSpc>
                <a:spcPct val="120000"/>
              </a:lnSpc>
              <a:buNone/>
            </a:pPr>
            <a:r>
              <a:rPr lang="en-US" sz="2500" dirty="0">
                <a:hlinkClick r:id="rId2"/>
              </a:rPr>
              <a:t>james.johnston@nadex.com</a:t>
            </a:r>
            <a:endParaRPr lang="en-US" sz="2500" dirty="0"/>
          </a:p>
          <a:p>
            <a:pPr marL="342900" lvl="1" indent="0">
              <a:lnSpc>
                <a:spcPct val="120000"/>
              </a:lnSpc>
              <a:buNone/>
            </a:pPr>
            <a:r>
              <a:rPr lang="en-US" sz="2500" dirty="0"/>
              <a:t> </a:t>
            </a:r>
          </a:p>
          <a:p>
            <a:pPr marL="0" indent="0">
              <a:buNone/>
            </a:pPr>
            <a:endParaRPr lang="en-US" dirty="0"/>
          </a:p>
        </p:txBody>
      </p:sp>
    </p:spTree>
    <p:extLst>
      <p:ext uri="{BB962C8B-B14F-4D97-AF65-F5344CB8AC3E}">
        <p14:creationId xmlns:p14="http://schemas.microsoft.com/office/powerpoint/2010/main" val="374230262"/>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6" ma:contentTypeDescription="Create a new document." ma:contentTypeScope="" ma:versionID="b82cbb0bed3cb630ff18eb00444ddb8f">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201e042af1d4c50d98caeec188a48178"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52F072-52EA-4177-883B-60FCB33FB0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5178D3-992A-4AC0-8D89-3D90FF0F224E}">
  <ds:schemaRefs>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b1dc8d5e-a797-4cf4-8b99-2f35a2d8a579"/>
    <ds:schemaRef ds:uri="f321cc19-8678-4f0b-8d8e-188e7c02e2be"/>
    <ds:schemaRef ds:uri="http://purl.org/dc/terms/"/>
  </ds:schemaRefs>
</ds:datastoreItem>
</file>

<file path=customXml/itemProps3.xml><?xml version="1.0" encoding="utf-8"?>
<ds:datastoreItem xmlns:ds="http://schemas.openxmlformats.org/officeDocument/2006/customXml" ds:itemID="{80ABB4EB-E615-4EC8-9188-07114EA81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Slides</Template>
  <TotalTime>15793</TotalTime>
  <Words>213</Words>
  <Application>Microsoft Macintosh PowerPoint</Application>
  <PresentationFormat>On-screen Show (4:3)</PresentationFormat>
  <Paragraphs>25</Paragraphs>
  <Slides>2</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vt:i4>
      </vt:variant>
    </vt:vector>
  </HeadingPairs>
  <TitlesOfParts>
    <vt:vector size="9" baseType="lpstr">
      <vt:lpstr>Arial</vt:lpstr>
      <vt:lpstr>Lato</vt:lpstr>
      <vt:lpstr>Interior slides_wWatermark</vt:lpstr>
      <vt:lpstr>Interior slides_wWatermark_wPgNu</vt:lpstr>
      <vt:lpstr>Interior slides_NoWatermark</vt:lpstr>
      <vt:lpstr>Interior slides_NoWatermark_wPgNu</vt:lpstr>
      <vt:lpstr>Concluding slide</vt:lpstr>
      <vt:lpstr>Crypto.com Derivatives North America</vt:lpstr>
      <vt:lpstr>CDNA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206</cp:revision>
  <dcterms:created xsi:type="dcterms:W3CDTF">2020-08-08T18:31:41Z</dcterms:created>
  <dcterms:modified xsi:type="dcterms:W3CDTF">2024-10-02T21:00:02Z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