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690" r:id="rId2"/>
    <p:sldMasterId id="2147483685" r:id="rId3"/>
  </p:sldMasterIdLst>
  <p:notesMasterIdLst>
    <p:notesMasterId r:id="rId25"/>
  </p:notesMasterIdLst>
  <p:handoutMasterIdLst>
    <p:handoutMasterId r:id="rId26"/>
  </p:handoutMasterIdLst>
  <p:sldIdLst>
    <p:sldId id="259" r:id="rId4"/>
    <p:sldId id="266" r:id="rId5"/>
    <p:sldId id="267" r:id="rId6"/>
    <p:sldId id="268" r:id="rId7"/>
    <p:sldId id="269" r:id="rId8"/>
    <p:sldId id="270" r:id="rId9"/>
    <p:sldId id="271" r:id="rId10"/>
    <p:sldId id="285" r:id="rId11"/>
    <p:sldId id="286" r:id="rId12"/>
    <p:sldId id="272" r:id="rId13"/>
    <p:sldId id="273" r:id="rId14"/>
    <p:sldId id="274" r:id="rId15"/>
    <p:sldId id="275" r:id="rId16"/>
    <p:sldId id="276" r:id="rId17"/>
    <p:sldId id="287" r:id="rId18"/>
    <p:sldId id="288" r:id="rId19"/>
    <p:sldId id="277" r:id="rId20"/>
    <p:sldId id="278" r:id="rId21"/>
    <p:sldId id="279" r:id="rId22"/>
    <p:sldId id="284" r:id="rId23"/>
    <p:sldId id="264" r:id="rId2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3">
          <p15:clr>
            <a:srgbClr val="A4A3A4"/>
          </p15:clr>
        </p15:guide>
        <p15:guide id="2" pos="5594">
          <p15:clr>
            <a:srgbClr val="A4A3A4"/>
          </p15:clr>
        </p15:guide>
        <p15:guide id="3" pos="2880">
          <p15:clr>
            <a:srgbClr val="A4A3A4"/>
          </p15:clr>
        </p15:guide>
        <p15:guide id="4" pos="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1B3DC"/>
    <a:srgbClr val="608E32"/>
    <a:srgbClr val="73B632"/>
    <a:srgbClr val="008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50067" autoAdjust="0"/>
  </p:normalViewPr>
  <p:slideViewPr>
    <p:cSldViewPr snapToGrid="0" snapToObjects="1">
      <p:cViewPr varScale="1">
        <p:scale>
          <a:sx n="131" d="100"/>
          <a:sy n="131" d="100"/>
        </p:scale>
        <p:origin x="1400" y="184"/>
      </p:cViewPr>
      <p:guideLst>
        <p:guide orient="horz" pos="4183"/>
        <p:guide pos="5594"/>
        <p:guide pos="2880"/>
        <p:guide pos="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19A64924-50FB-C14F-849F-83FE3AC4976B}" type="datetimeFigureOut">
              <a:rPr lang="en-US" smtClean="0"/>
              <a:t>10/11/18</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2B3F5AD5-BC76-6C40-BBBF-4771427AD055}" type="slidenum">
              <a:rPr lang="en-US" smtClean="0"/>
              <a:t>‹#›</a:t>
            </a:fld>
            <a:endParaRPr lang="en-US" dirty="0"/>
          </a:p>
        </p:txBody>
      </p:sp>
    </p:spTree>
    <p:extLst>
      <p:ext uri="{BB962C8B-B14F-4D97-AF65-F5344CB8AC3E}">
        <p14:creationId xmlns:p14="http://schemas.microsoft.com/office/powerpoint/2010/main" val="170923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4B3C9DAD-00F3-4B39-A403-9D491D27438E}" type="datetimeFigureOut">
              <a:rPr lang="en-US" smtClean="0"/>
              <a:t>10/11/18</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dirty="0"/>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4F4AC477-0E78-441F-A986-9E23EE1D5ACD}" type="slidenum">
              <a:rPr lang="en-US" smtClean="0"/>
              <a:t>‹#›</a:t>
            </a:fld>
            <a:endParaRPr lang="en-US" dirty="0"/>
          </a:p>
        </p:txBody>
      </p:sp>
    </p:spTree>
    <p:extLst>
      <p:ext uri="{BB962C8B-B14F-4D97-AF65-F5344CB8AC3E}">
        <p14:creationId xmlns:p14="http://schemas.microsoft.com/office/powerpoint/2010/main" val="121076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A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5741"/>
            <a:ext cx="5486400" cy="389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63E06-D86F-454A-BC36-FDF13B5C04A1}" type="datetimeFigureOut">
              <a:rPr lang="en-US" smtClean="0"/>
              <a:t>10/11/18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C5C49-BB69-4257-9CB5-A5D2CF33BF3F}" type="slidenum">
              <a:rPr lang="en-US" smtClean="0"/>
              <a:t>‹#›</a:t>
            </a:fld>
            <a:endParaRPr lang="en-US" dirty="0"/>
          </a:p>
        </p:txBody>
      </p:sp>
    </p:spTree>
    <p:extLst>
      <p:ext uri="{BB962C8B-B14F-4D97-AF65-F5344CB8AC3E}">
        <p14:creationId xmlns:p14="http://schemas.microsoft.com/office/powerpoint/2010/main" val="149324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Page_FIA Americas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09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799" y="2130426"/>
            <a:ext cx="7433129" cy="867752"/>
          </a:xfrm>
          <a:prstGeom prst="rect">
            <a:avLst/>
          </a:prstGeom>
        </p:spPr>
        <p:txBody>
          <a:bodyPr/>
          <a:lstStyle>
            <a:lvl1pPr algn="l">
              <a:defRPr sz="4000" b="1" i="0">
                <a:solidFill>
                  <a:schemeClr val="accent3"/>
                </a:solidFill>
                <a:latin typeface="+mj-lt"/>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685800" y="3024555"/>
            <a:ext cx="6400800" cy="720968"/>
          </a:xfrm>
          <a:prstGeom prst="rect">
            <a:avLst/>
          </a:prstGeom>
        </p:spPr>
        <p:txBody>
          <a:bodyPr/>
          <a:lstStyle>
            <a:lvl1pPr marL="0" indent="0" algn="l">
              <a:buNone/>
              <a:defRPr sz="2400" b="0" i="1">
                <a:solidFill>
                  <a:schemeClr val="accent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userDrawn="1"/>
        </p:nvSpPr>
        <p:spPr>
          <a:xfrm>
            <a:off x="457200" y="6457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4"/>
          <p:cNvSpPr>
            <a:spLocks noGrp="1"/>
          </p:cNvSpPr>
          <p:nvPr userDrawn="1"/>
        </p:nvSpPr>
        <p:spPr>
          <a:xfrm>
            <a:off x="3124200" y="6457351"/>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5"/>
          <p:cNvSpPr>
            <a:spLocks noGrp="1"/>
          </p:cNvSpPr>
          <p:nvPr userDrawn="1"/>
        </p:nvSpPr>
        <p:spPr>
          <a:xfrm>
            <a:off x="6553200" y="6457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523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Grid">
    <p:spTree>
      <p:nvGrpSpPr>
        <p:cNvPr id="1" name=""/>
        <p:cNvGrpSpPr/>
        <p:nvPr/>
      </p:nvGrpSpPr>
      <p:grpSpPr>
        <a:xfrm>
          <a:off x="0" y="0"/>
          <a:ext cx="0" cy="0"/>
          <a:chOff x="0" y="0"/>
          <a:chExt cx="0" cy="0"/>
        </a:xfrm>
      </p:grpSpPr>
      <p:sp>
        <p:nvSpPr>
          <p:cNvPr id="7" name="Title 1"/>
          <p:cNvSpPr>
            <a:spLocks noGrp="1"/>
          </p:cNvSpPr>
          <p:nvPr>
            <p:ph type="ctrTitle"/>
          </p:nvPr>
        </p:nvSpPr>
        <p:spPr>
          <a:xfrm>
            <a:off x="685799" y="2130426"/>
            <a:ext cx="7433129" cy="867752"/>
          </a:xfrm>
          <a:prstGeom prst="rect">
            <a:avLst/>
          </a:prstGeom>
        </p:spPr>
        <p:txBody>
          <a:bodyPr/>
          <a:lstStyle>
            <a:lvl1pPr algn="l">
              <a:defRPr sz="4000" b="1" i="0">
                <a:solidFill>
                  <a:schemeClr val="accent3"/>
                </a:solidFill>
                <a:latin typeface="+mj-lt"/>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685800" y="3024555"/>
            <a:ext cx="6400800" cy="720968"/>
          </a:xfrm>
          <a:prstGeom prst="rect">
            <a:avLst/>
          </a:prstGeom>
        </p:spPr>
        <p:txBody>
          <a:bodyPr/>
          <a:lstStyle>
            <a:lvl1pPr marL="0" indent="0" algn="l">
              <a:buNone/>
              <a:defRPr sz="2400" b="0" i="1">
                <a:solidFill>
                  <a:schemeClr val="accent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userDrawn="1"/>
        </p:nvSpPr>
        <p:spPr>
          <a:xfrm>
            <a:off x="457200" y="6457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2233B0-11E4-4A0A-881E-AA1281D97E0A}" type="datetimeFigureOut">
              <a:rPr lang="en-US" smtClean="0"/>
              <a:pPr/>
              <a:t>10/11/18</a:t>
            </a:fld>
            <a:endParaRPr lang="en-US" dirty="0"/>
          </a:p>
        </p:txBody>
      </p:sp>
      <p:sp>
        <p:nvSpPr>
          <p:cNvPr id="13" name="Footer Placeholder 4"/>
          <p:cNvSpPr>
            <a:spLocks noGrp="1"/>
          </p:cNvSpPr>
          <p:nvPr userDrawn="1"/>
        </p:nvSpPr>
        <p:spPr>
          <a:xfrm>
            <a:off x="3124200" y="6457351"/>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5"/>
          <p:cNvSpPr>
            <a:spLocks noGrp="1"/>
          </p:cNvSpPr>
          <p:nvPr userDrawn="1"/>
        </p:nvSpPr>
        <p:spPr>
          <a:xfrm>
            <a:off x="6553200" y="6457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139180-C054-46D4-ABA1-5074A52DA0AF}"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500" t="9881" r="51117" b="43137"/>
          <a:stretch/>
        </p:blipFill>
        <p:spPr>
          <a:xfrm>
            <a:off x="3409188" y="1714500"/>
            <a:ext cx="5734811" cy="5143500"/>
          </a:xfrm>
          <a:prstGeom prst="rect">
            <a:avLst/>
          </a:prstGeom>
        </p:spPr>
      </p:pic>
    </p:spTree>
    <p:extLst>
      <p:ext uri="{BB962C8B-B14F-4D97-AF65-F5344CB8AC3E}">
        <p14:creationId xmlns:p14="http://schemas.microsoft.com/office/powerpoint/2010/main" val="352331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3784"/>
            <a:ext cx="7772400" cy="1362075"/>
          </a:xfrm>
          <a:prstGeom prst="rect">
            <a:avLst/>
          </a:prstGeom>
        </p:spPr>
        <p:txBody>
          <a:bodyPr anchor="t"/>
          <a:lstStyle>
            <a:lvl1pPr algn="l">
              <a:defRPr sz="4000" b="1" cap="all">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13597"/>
            <a:ext cx="7772400" cy="1500187"/>
          </a:xfrm>
          <a:prstGeom prst="rect">
            <a:avLst/>
          </a:prstGeo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2233B0-11E4-4A0A-881E-AA1281D97E0A}" type="datetimeFigureOut">
              <a:rPr lang="en-US" smtClean="0"/>
              <a:t>10/11/18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39180-C054-46D4-ABA1-5074A52DA0AF}" type="slidenum">
              <a:rPr lang="en-US" smtClean="0"/>
              <a:t>‹#›</a:t>
            </a:fld>
            <a:endParaRPr lang="en-US" dirty="0"/>
          </a:p>
        </p:txBody>
      </p:sp>
    </p:spTree>
    <p:extLst>
      <p:ext uri="{BB962C8B-B14F-4D97-AF65-F5344CB8AC3E}">
        <p14:creationId xmlns:p14="http://schemas.microsoft.com/office/powerpoint/2010/main" val="81440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63E06-D86F-454A-BC36-FDF13B5C04A1}" type="datetimeFigureOut">
              <a:rPr lang="en-US" smtClean="0"/>
              <a:t>10/11/18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60C8F247-81A4-4EFD-9F9F-7611C58387C7}" type="slidenum">
              <a:rPr lang="en-US" smtClean="0"/>
              <a:pPr/>
              <a:t>‹#›</a:t>
            </a:fld>
            <a:endParaRPr lang="en-US" dirty="0"/>
          </a:p>
        </p:txBody>
      </p:sp>
    </p:spTree>
    <p:extLst>
      <p:ext uri="{BB962C8B-B14F-4D97-AF65-F5344CB8AC3E}">
        <p14:creationId xmlns:p14="http://schemas.microsoft.com/office/powerpoint/2010/main" val="206998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4958"/>
            <a:ext cx="4038600" cy="4921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4958"/>
            <a:ext cx="4038600" cy="49212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63E06-D86F-454A-BC36-FDF13B5C04A1}" type="datetimeFigureOut">
              <a:rPr lang="en-US" smtClean="0"/>
              <a:t>10/11/18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C5C49-BB69-4257-9CB5-A5D2CF33BF3F}" type="slidenum">
              <a:rPr lang="en-US" smtClean="0"/>
              <a:t>‹#›</a:t>
            </a:fld>
            <a:endParaRPr lang="en-US" dirty="0"/>
          </a:p>
        </p:txBody>
      </p:sp>
    </p:spTree>
    <p:extLst>
      <p:ext uri="{BB962C8B-B14F-4D97-AF65-F5344CB8AC3E}">
        <p14:creationId xmlns:p14="http://schemas.microsoft.com/office/powerpoint/2010/main" val="417264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top -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386690" y="1199356"/>
            <a:ext cx="1828800" cy="228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0"/>
          </p:nvPr>
        </p:nvSpPr>
        <p:spPr>
          <a:xfrm>
            <a:off x="383726" y="3930280"/>
            <a:ext cx="1828800" cy="228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Content Placeholder 2"/>
          <p:cNvSpPr>
            <a:spLocks noGrp="1"/>
          </p:cNvSpPr>
          <p:nvPr>
            <p:ph idx="11"/>
          </p:nvPr>
        </p:nvSpPr>
        <p:spPr>
          <a:xfrm>
            <a:off x="2418454" y="1076633"/>
            <a:ext cx="6088879" cy="2504056"/>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2"/>
          </p:nvPr>
        </p:nvSpPr>
        <p:spPr>
          <a:xfrm>
            <a:off x="2418454" y="3821113"/>
            <a:ext cx="6088879" cy="2511321"/>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3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0410"/>
            <a:ext cx="4040188" cy="4265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206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60410"/>
            <a:ext cx="4041775" cy="4265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3963E06-D86F-454A-BC36-FDF13B5C04A1}" type="datetimeFigureOut">
              <a:rPr lang="en-US" smtClean="0"/>
              <a:t>10/11/18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5C5C49-BB69-4257-9CB5-A5D2CF33BF3F}" type="slidenum">
              <a:rPr lang="en-US" smtClean="0"/>
              <a:t>‹#›</a:t>
            </a:fld>
            <a:endParaRPr lang="en-US" dirty="0"/>
          </a:p>
        </p:txBody>
      </p:sp>
    </p:spTree>
    <p:extLst>
      <p:ext uri="{BB962C8B-B14F-4D97-AF65-F5344CB8AC3E}">
        <p14:creationId xmlns:p14="http://schemas.microsoft.com/office/powerpoint/2010/main" val="66266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63E06-D86F-454A-BC36-FDF13B5C04A1}" type="datetimeFigureOut">
              <a:rPr lang="en-US" smtClean="0"/>
              <a:t>10/11/18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5C5C49-BB69-4257-9CB5-A5D2CF33BF3F}" type="slidenum">
              <a:rPr lang="en-US" smtClean="0"/>
              <a:t>‹#›</a:t>
            </a:fld>
            <a:endParaRPr lang="en-US" dirty="0"/>
          </a:p>
        </p:txBody>
      </p:sp>
    </p:spTree>
    <p:extLst>
      <p:ext uri="{BB962C8B-B14F-4D97-AF65-F5344CB8AC3E}">
        <p14:creationId xmlns:p14="http://schemas.microsoft.com/office/powerpoint/2010/main" val="2354718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1.xml"/><Relationship Id="rId5" Type="http://schemas.openxmlformats.org/officeDocument/2006/relationships/image" Target="../media/image6.emf"/><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48496"/>
          <a:stretch/>
        </p:blipFill>
        <p:spPr>
          <a:xfrm flipH="1">
            <a:off x="2620912" y="0"/>
            <a:ext cx="6537686" cy="353218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4626" t="61542"/>
          <a:stretch/>
        </p:blipFill>
        <p:spPr>
          <a:xfrm flipV="1">
            <a:off x="-3698" y="4229110"/>
            <a:ext cx="6235280" cy="263743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9204" y="5683038"/>
            <a:ext cx="1317692" cy="673312"/>
          </a:xfrm>
          <a:prstGeom prst="rect">
            <a:avLst/>
          </a:prstGeom>
        </p:spPr>
      </p:pic>
    </p:spTree>
    <p:extLst>
      <p:ext uri="{BB962C8B-B14F-4D97-AF65-F5344CB8AC3E}">
        <p14:creationId xmlns:p14="http://schemas.microsoft.com/office/powerpoint/2010/main" val="153596225"/>
      </p:ext>
    </p:extLst>
  </p:cSld>
  <p:clrMap bg1="lt1" tx1="dk1" bg2="lt2" tx2="dk2" accent1="accent1" accent2="accent2" accent3="accent3" accent4="accent4" accent5="accent5" accent6="accent6" hlink="hlink" folHlink="folHlink"/>
  <p:sldLayoutIdLst>
    <p:sldLayoutId id="2147483734" r:id="rId1"/>
    <p:sldLayoutId id="2147483764" r:id="rId2"/>
    <p:sldLayoutId id="2147483793" r:id="rId3"/>
    <p:sldLayoutId id="214748373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76632"/>
            <a:ext cx="8229600" cy="50495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84DC8-1DE7-43F8-8D95-098505123ED5}" type="slidenum">
              <a:rPr lang="en-US" smtClean="0"/>
              <a:pPr/>
              <a:t>‹#›</a:t>
            </a:fld>
            <a:endParaRPr lang="en-US" dirty="0"/>
          </a:p>
        </p:txBody>
      </p:sp>
      <p:sp>
        <p:nvSpPr>
          <p:cNvPr id="7" name="Rectangle 6"/>
          <p:cNvSpPr/>
          <p:nvPr/>
        </p:nvSpPr>
        <p:spPr>
          <a:xfrm>
            <a:off x="0" y="0"/>
            <a:ext cx="9144000" cy="799560"/>
          </a:xfrm>
          <a:prstGeom prst="rect">
            <a:avLst/>
          </a:prstGeom>
          <a:solidFill>
            <a:srgbClr val="41B3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2" name="Title Placeholder 1"/>
          <p:cNvSpPr>
            <a:spLocks noGrp="1"/>
          </p:cNvSpPr>
          <p:nvPr>
            <p:ph type="title"/>
          </p:nvPr>
        </p:nvSpPr>
        <p:spPr>
          <a:xfrm>
            <a:off x="457200" y="0"/>
            <a:ext cx="8229600" cy="799561"/>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5398" y="5849764"/>
            <a:ext cx="991402" cy="506585"/>
          </a:xfrm>
          <a:prstGeom prst="rect">
            <a:avLst/>
          </a:prstGeom>
        </p:spPr>
      </p:pic>
    </p:spTree>
    <p:extLst>
      <p:ext uri="{BB962C8B-B14F-4D97-AF65-F5344CB8AC3E}">
        <p14:creationId xmlns:p14="http://schemas.microsoft.com/office/powerpoint/2010/main" val="1868258820"/>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6" r:id="rId3"/>
    <p:sldLayoutId id="2147483695" r:id="rId4"/>
    <p:sldLayoutId id="2147483697" r:id="rId5"/>
    <p:sldLayoutId id="2147483699" r:id="rId6"/>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5959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5959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5959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5959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78" b="1578"/>
          <a:stretch/>
        </p:blipFill>
        <p:spPr>
          <a:xfrm>
            <a:off x="-17631" y="0"/>
            <a:ext cx="9164322" cy="6858000"/>
          </a:xfrm>
          <a:prstGeom prst="rect">
            <a:avLst/>
          </a:prstGeom>
        </p:spPr>
      </p:pic>
      <p:pic>
        <p:nvPicPr>
          <p:cNvPr id="5" name="Picture 4"/>
          <p:cNvPicPr>
            <a:picLocks noChangeAspect="1"/>
          </p:cNvPicPr>
          <p:nvPr/>
        </p:nvPicPr>
        <p:blipFill>
          <a:blip r:embed="rId4"/>
          <a:stretch>
            <a:fillRect/>
          </a:stretch>
        </p:blipFill>
        <p:spPr>
          <a:xfrm rot="988733">
            <a:off x="5321017" y="1780199"/>
            <a:ext cx="9580099" cy="923055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17514"/>
          <a:stretch/>
        </p:blipFill>
        <p:spPr>
          <a:xfrm>
            <a:off x="2484283" y="2071739"/>
            <a:ext cx="4185265" cy="2238133"/>
          </a:xfrm>
          <a:prstGeom prst="rect">
            <a:avLst/>
          </a:prstGeom>
        </p:spPr>
      </p:pic>
    </p:spTree>
    <p:extLst>
      <p:ext uri="{BB962C8B-B14F-4D97-AF65-F5344CB8AC3E}">
        <p14:creationId xmlns:p14="http://schemas.microsoft.com/office/powerpoint/2010/main" val="3242439427"/>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cftc.gov/PressRoom/SpeechesTestimony/opagiancarlo34" TargetMode="External"/><Relationship Id="rId2" Type="http://schemas.openxmlformats.org/officeDocument/2006/relationships/hyperlink" Target="http://www.cftc.gov/PressRoom/SpeechesTestimony/mcdonaldstatement011918"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cftc.gov/sites/default/files/2018-08/enfdropmarketsorder082318.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mlevy@sidley.com" TargetMode="External"/><Relationship Id="rId2" Type="http://schemas.openxmlformats.org/officeDocument/2006/relationships/hyperlink" Target="mailto:garonow@sidley.com" TargetMode="External"/><Relationship Id="rId1" Type="http://schemas.openxmlformats.org/officeDocument/2006/relationships/slideLayout" Target="../slideLayouts/slideLayout5.xml"/><Relationship Id="rId5" Type="http://schemas.openxmlformats.org/officeDocument/2006/relationships/hyperlink" Target="mailto:ttreanor@sidley.com" TargetMode="External"/><Relationship Id="rId4" Type="http://schemas.openxmlformats.org/officeDocument/2006/relationships/hyperlink" Target="mailto:msackheim@sidley.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2800" dirty="0"/>
              <a:t>Representing Parties in Federal and State Cryptocurrency Investigations</a:t>
            </a:r>
          </a:p>
        </p:txBody>
      </p:sp>
      <p:sp>
        <p:nvSpPr>
          <p:cNvPr id="5" name="Subtitle 4"/>
          <p:cNvSpPr>
            <a:spLocks noGrp="1"/>
          </p:cNvSpPr>
          <p:nvPr>
            <p:ph type="subTitle" idx="1"/>
          </p:nvPr>
        </p:nvSpPr>
        <p:spPr>
          <a:xfrm>
            <a:off x="1201963" y="3860527"/>
            <a:ext cx="6400800" cy="720968"/>
          </a:xfrm>
        </p:spPr>
        <p:txBody>
          <a:bodyPr/>
          <a:lstStyle/>
          <a:p>
            <a:pPr algn="ctr"/>
            <a:r>
              <a:rPr lang="en-US" sz="2000" b="1" dirty="0"/>
              <a:t>Sidley Austin </a:t>
            </a:r>
            <a:r>
              <a:rPr lang="en-US" sz="2000" b="1" cap="small" dirty="0"/>
              <a:t>llp</a:t>
            </a:r>
          </a:p>
          <a:p>
            <a:pPr algn="ctr"/>
            <a:r>
              <a:rPr lang="en-US" sz="2000" b="1" dirty="0"/>
              <a:t>October 11, 2018</a:t>
            </a:r>
          </a:p>
        </p:txBody>
      </p:sp>
    </p:spTree>
    <p:extLst>
      <p:ext uri="{BB962C8B-B14F-4D97-AF65-F5344CB8AC3E}">
        <p14:creationId xmlns:p14="http://schemas.microsoft.com/office/powerpoint/2010/main" val="427661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TYPES OF REPRESENTATIONS - CTAs, CPOs, FCMs</a:t>
            </a:r>
            <a:r>
              <a:rPr lang="en-US" sz="2200" dirty="0"/>
              <a:t> </a:t>
            </a:r>
            <a:r>
              <a:rPr lang="en-US" dirty="0"/>
              <a:t>                                                            </a:t>
            </a:r>
          </a:p>
        </p:txBody>
      </p:sp>
      <p:sp>
        <p:nvSpPr>
          <p:cNvPr id="3" name="Content Placeholder 2"/>
          <p:cNvSpPr>
            <a:spLocks noGrp="1"/>
          </p:cNvSpPr>
          <p:nvPr>
            <p:ph idx="1"/>
          </p:nvPr>
        </p:nvSpPr>
        <p:spPr>
          <a:xfrm>
            <a:off x="457200" y="1024128"/>
            <a:ext cx="8229600" cy="5175504"/>
          </a:xfrm>
        </p:spPr>
        <p:txBody>
          <a:bodyPr>
            <a:normAutofit/>
          </a:bodyPr>
          <a:lstStyle/>
          <a:p>
            <a:pPr marL="548640" lvl="1" indent="-182880">
              <a:spcBef>
                <a:spcPts val="0"/>
              </a:spcBef>
              <a:spcAft>
                <a:spcPts val="600"/>
              </a:spcAft>
            </a:pPr>
            <a:r>
              <a:rPr lang="en-US" sz="1000" dirty="0"/>
              <a:t>CTAs, CPOs and FCMs are subject to the CFTC and the NFA’s investigation and enforcement authority.</a:t>
            </a:r>
          </a:p>
          <a:p>
            <a:pPr marL="548640" lvl="1" indent="-182880">
              <a:spcBef>
                <a:spcPts val="0"/>
              </a:spcBef>
              <a:spcAft>
                <a:spcPts val="600"/>
              </a:spcAft>
            </a:pPr>
            <a:r>
              <a:rPr lang="en-US" sz="1000" dirty="0"/>
              <a:t>All persons who trade on regulated futures exchanges are subject to the market surveillance and enforcement authority.</a:t>
            </a:r>
          </a:p>
          <a:p>
            <a:pPr marL="548640" lvl="1" indent="-182880">
              <a:spcBef>
                <a:spcPts val="0"/>
              </a:spcBef>
              <a:spcAft>
                <a:spcPts val="600"/>
              </a:spcAft>
            </a:pPr>
            <a:r>
              <a:rPr lang="en-US" sz="1000" dirty="0"/>
              <a:t>FCMs must notify the NFA when they first trade virtual currency futures.</a:t>
            </a:r>
          </a:p>
          <a:p>
            <a:pPr marL="548640" lvl="1" indent="-182880">
              <a:spcBef>
                <a:spcPts val="0"/>
              </a:spcBef>
              <a:spcAft>
                <a:spcPts val="600"/>
              </a:spcAft>
            </a:pPr>
            <a:r>
              <a:rPr lang="en-US" sz="1000" dirty="0"/>
              <a:t>CPOs and CTAs must notify the NFA when they first trade virtual currency derivatives (futures or swaps) or any other virtual currency transaction, </a:t>
            </a:r>
            <a:r>
              <a:rPr lang="en-US" sz="1000" i="1" dirty="0"/>
              <a:t>i.e.,</a:t>
            </a:r>
            <a:r>
              <a:rPr lang="en-US" sz="1000" dirty="0"/>
              <a:t> spots or forwards.</a:t>
            </a:r>
          </a:p>
          <a:p>
            <a:pPr marL="548640" lvl="1" indent="-182880">
              <a:spcBef>
                <a:spcPts val="0"/>
              </a:spcBef>
              <a:spcAft>
                <a:spcPts val="600"/>
              </a:spcAft>
            </a:pPr>
            <a:r>
              <a:rPr lang="en-US" sz="1000" dirty="0"/>
              <a:t>Acting as an FCM or CTA for an investment fund that (a) trades virtual currency spot or forward transactions and (b) has retail investors, will be subject to the CFTC’s scrutiny.  Appropriate due diligence and legal reviews are vital.</a:t>
            </a:r>
          </a:p>
          <a:p>
            <a:pPr marL="548640" lvl="1" indent="-182880">
              <a:spcBef>
                <a:spcPts val="0"/>
              </a:spcBef>
              <a:spcAft>
                <a:spcPts val="600"/>
              </a:spcAft>
            </a:pPr>
            <a:r>
              <a:rPr lang="en-US" sz="1000" dirty="0"/>
              <a:t>Persons who advise retail customers in respect of virtual currency transactions that are not derivatives may find that they are acting as unregistered CTAs advising on retail commodity transactions.</a:t>
            </a:r>
          </a:p>
          <a:p>
            <a:pPr marL="548640" lvl="1" indent="-182880">
              <a:spcBef>
                <a:spcPts val="0"/>
              </a:spcBef>
              <a:spcAft>
                <a:spcPts val="600"/>
              </a:spcAft>
            </a:pPr>
            <a:r>
              <a:rPr lang="en-US" sz="1000" dirty="0"/>
              <a:t>FCMs who carry accounts for retail virtual currency investors or for investment funds that trade virtual currencies spot or forward contracts, to the extent their customers undergo CFTC scrutiny, will also be the subject of the CFTC’s investigation.</a:t>
            </a:r>
          </a:p>
          <a:p>
            <a:pPr marL="548640" lvl="1" indent="-182880">
              <a:spcBef>
                <a:spcPts val="0"/>
              </a:spcBef>
              <a:spcAft>
                <a:spcPts val="600"/>
              </a:spcAft>
            </a:pPr>
            <a:r>
              <a:rPr lang="en-US" sz="1000" dirty="0"/>
              <a:t>In 2017, the CFTC revised its policies concerning the cooperation of entities and individuals in a CFTC investigation and enforcement proceeding.  Cooperation factors are materiality, timeliness, nature, quality, self-remediation and the identification of individual wrongdoers.  Cooperation credit may result in less severe enforcement remedies.</a:t>
            </a:r>
          </a:p>
          <a:p>
            <a:pPr lvl="1"/>
            <a:endParaRPr lang="en-US" dirty="0"/>
          </a:p>
          <a:p>
            <a:pPr marL="344488" indent="-227013"/>
            <a:endParaRPr lang="en-US" sz="1000" dirty="0"/>
          </a:p>
          <a:p>
            <a:pPr marL="91440" indent="0">
              <a:spcBef>
                <a:spcPts val="0"/>
              </a:spcBef>
              <a:spcAft>
                <a:spcPts val="600"/>
              </a:spcAft>
              <a:buNone/>
            </a:pPr>
            <a:r>
              <a:rPr lang="en-US" sz="1200" b="1" u="sng" dirty="0"/>
              <a:t>Important Takeaways</a:t>
            </a:r>
          </a:p>
          <a:p>
            <a:pPr marL="365760" indent="-182880">
              <a:spcBef>
                <a:spcPts val="0"/>
              </a:spcBef>
              <a:spcAft>
                <a:spcPts val="600"/>
              </a:spcAft>
            </a:pPr>
            <a:r>
              <a:rPr lang="en-US" sz="1000" dirty="0"/>
              <a:t>CFTC registrants may consider reporting their own or others’ violations to the CFTC and cooperating in a CFTC inquiry.  </a:t>
            </a:r>
          </a:p>
          <a:p>
            <a:pPr marL="365760" indent="-182880">
              <a:spcBef>
                <a:spcPts val="0"/>
              </a:spcBef>
              <a:spcAft>
                <a:spcPts val="600"/>
              </a:spcAft>
            </a:pPr>
            <a:r>
              <a:rPr lang="en-US" sz="1000" dirty="0"/>
              <a:t>Conduct appropriate due diligence on any cryptocurrency platform, issuer or dealer with whom you are engaging in business.  </a:t>
            </a:r>
          </a:p>
          <a:p>
            <a:pPr marL="365760" indent="-182880">
              <a:spcBef>
                <a:spcPts val="0"/>
              </a:spcBef>
              <a:spcAft>
                <a:spcPts val="600"/>
              </a:spcAft>
            </a:pPr>
            <a:r>
              <a:rPr lang="en-US" sz="1000" dirty="0"/>
              <a:t>Consider potential reputational risk as well as legal and regulatory risks when engaging in any cryptocurrency or ICO transactions.</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10</a:t>
            </a:fld>
            <a:endParaRPr lang="en-US" dirty="0"/>
          </a:p>
        </p:txBody>
      </p:sp>
    </p:spTree>
    <p:extLst>
      <p:ext uri="{BB962C8B-B14F-4D97-AF65-F5344CB8AC3E}">
        <p14:creationId xmlns:p14="http://schemas.microsoft.com/office/powerpoint/2010/main" val="220363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TYPES OF REPRESENTATIONS – EXCHANGES</a:t>
            </a:r>
            <a:r>
              <a:rPr lang="en-US" sz="2200" dirty="0"/>
              <a:t> </a:t>
            </a:r>
            <a:r>
              <a:rPr lang="en-US" dirty="0"/>
              <a:t>                                                            </a:t>
            </a:r>
          </a:p>
        </p:txBody>
      </p:sp>
      <p:sp>
        <p:nvSpPr>
          <p:cNvPr id="3" name="Content Placeholder 2"/>
          <p:cNvSpPr>
            <a:spLocks noGrp="1"/>
          </p:cNvSpPr>
          <p:nvPr>
            <p:ph idx="1"/>
          </p:nvPr>
        </p:nvSpPr>
        <p:spPr>
          <a:xfrm>
            <a:off x="457200" y="1024128"/>
            <a:ext cx="8229600" cy="5477256"/>
          </a:xfrm>
        </p:spPr>
        <p:txBody>
          <a:bodyPr>
            <a:normAutofit fontScale="92500" lnSpcReduction="20000"/>
          </a:bodyPr>
          <a:lstStyle/>
          <a:p>
            <a:pPr marL="365760" indent="-182880" fontAlgn="base">
              <a:lnSpc>
                <a:spcPct val="120000"/>
              </a:lnSpc>
              <a:spcBef>
                <a:spcPts val="0"/>
              </a:spcBef>
              <a:spcAft>
                <a:spcPts val="600"/>
              </a:spcAft>
            </a:pPr>
            <a:r>
              <a:rPr lang="en-US" sz="1050" i="1" dirty="0"/>
              <a:t>In the Matter of BFXNA Inc, d/b/a Bitfinex, </a:t>
            </a:r>
            <a:r>
              <a:rPr lang="en-US" sz="1050" dirty="0"/>
              <a:t>CFTC Dkt. No. 16-19 (Jun. 2, 2016) </a:t>
            </a:r>
          </a:p>
          <a:p>
            <a:pPr marL="548640" lvl="1" indent="-182880">
              <a:lnSpc>
                <a:spcPct val="120000"/>
              </a:lnSpc>
              <a:spcBef>
                <a:spcPts val="0"/>
              </a:spcBef>
              <a:spcAft>
                <a:spcPts val="600"/>
              </a:spcAft>
            </a:pPr>
            <a:r>
              <a:rPr lang="en-US" sz="1100" dirty="0"/>
              <a:t>Illegal, off-exchange financed retail commodity transactions/failure to register as an FCM</a:t>
            </a:r>
          </a:p>
          <a:p>
            <a:pPr marL="548640" lvl="1" indent="-182880">
              <a:lnSpc>
                <a:spcPct val="120000"/>
              </a:lnSpc>
              <a:spcBef>
                <a:spcPts val="0"/>
              </a:spcBef>
              <a:spcAft>
                <a:spcPts val="600"/>
              </a:spcAft>
            </a:pPr>
            <a:r>
              <a:rPr lang="en-US" sz="1100" dirty="0"/>
              <a:t>$75,000 CMP</a:t>
            </a:r>
            <a:endParaRPr lang="en-US" sz="1000" dirty="0"/>
          </a:p>
          <a:p>
            <a:pPr marL="365760" indent="-182880" fontAlgn="base">
              <a:lnSpc>
                <a:spcPct val="120000"/>
              </a:lnSpc>
              <a:spcBef>
                <a:spcPts val="0"/>
              </a:spcBef>
              <a:spcAft>
                <a:spcPts val="600"/>
              </a:spcAft>
            </a:pPr>
            <a:r>
              <a:rPr lang="en-US" sz="1100" i="1" dirty="0"/>
              <a:t>Advisory with respect to Virtual Currency Derivative Product Listings</a:t>
            </a:r>
            <a:r>
              <a:rPr lang="en-US" sz="1100" dirty="0"/>
              <a:t>, CFTC Staff Advisory No. 18-14 (DMO, DCR, May 21, 2018)</a:t>
            </a:r>
          </a:p>
          <a:p>
            <a:pPr marL="548640" lvl="1" indent="-182880">
              <a:lnSpc>
                <a:spcPct val="120000"/>
              </a:lnSpc>
              <a:spcBef>
                <a:spcPts val="0"/>
              </a:spcBef>
              <a:spcAft>
                <a:spcPts val="600"/>
              </a:spcAft>
            </a:pPr>
            <a:r>
              <a:rPr lang="en-US" sz="1100" dirty="0"/>
              <a:t> “Clarif[ying] the Commission Staff’s priorities and expectations in its review of new virtual currency derivatives.”</a:t>
            </a:r>
          </a:p>
          <a:p>
            <a:pPr marL="548640" lvl="1" indent="-182880">
              <a:lnSpc>
                <a:spcPct val="120000"/>
              </a:lnSpc>
              <a:spcBef>
                <a:spcPts val="0"/>
              </a:spcBef>
              <a:spcAft>
                <a:spcPts val="600"/>
              </a:spcAft>
            </a:pPr>
            <a:r>
              <a:rPr lang="en-US" sz="1100" dirty="0"/>
              <a:t> Enhanced market surveillance</a:t>
            </a:r>
          </a:p>
          <a:p>
            <a:pPr marL="548640" lvl="1" indent="-182880">
              <a:lnSpc>
                <a:spcPct val="120000"/>
              </a:lnSpc>
              <a:spcBef>
                <a:spcPts val="0"/>
              </a:spcBef>
              <a:spcAft>
                <a:spcPts val="600"/>
              </a:spcAft>
            </a:pPr>
            <a:r>
              <a:rPr lang="en-US" sz="1100" dirty="0"/>
              <a:t> Coordination with CFTC staff </a:t>
            </a:r>
          </a:p>
          <a:p>
            <a:pPr marL="548640" lvl="1" indent="-182880">
              <a:lnSpc>
                <a:spcPct val="120000"/>
              </a:lnSpc>
              <a:spcBef>
                <a:spcPts val="0"/>
              </a:spcBef>
              <a:spcAft>
                <a:spcPts val="600"/>
              </a:spcAft>
            </a:pPr>
            <a:r>
              <a:rPr lang="en-US" sz="1100" dirty="0"/>
              <a:t> Large trader reporting</a:t>
            </a:r>
          </a:p>
          <a:p>
            <a:pPr marL="548640" lvl="1" indent="-182880">
              <a:lnSpc>
                <a:spcPct val="120000"/>
              </a:lnSpc>
              <a:spcBef>
                <a:spcPts val="0"/>
              </a:spcBef>
              <a:spcAft>
                <a:spcPts val="600"/>
              </a:spcAft>
            </a:pPr>
            <a:r>
              <a:rPr lang="en-US" sz="1100" dirty="0"/>
              <a:t> Outreach to stakeholders</a:t>
            </a:r>
          </a:p>
          <a:p>
            <a:pPr marL="548640" lvl="1" indent="-182880">
              <a:lnSpc>
                <a:spcPct val="120000"/>
              </a:lnSpc>
              <a:spcBef>
                <a:spcPts val="0"/>
              </a:spcBef>
              <a:spcAft>
                <a:spcPts val="600"/>
              </a:spcAft>
            </a:pPr>
            <a:r>
              <a:rPr lang="en-US" sz="1100" dirty="0"/>
              <a:t> DCO risk management</a:t>
            </a:r>
          </a:p>
          <a:p>
            <a:pPr marL="365760" indent="-182880" fontAlgn="base">
              <a:lnSpc>
                <a:spcPct val="120000"/>
              </a:lnSpc>
              <a:spcBef>
                <a:spcPts val="0"/>
              </a:spcBef>
              <a:spcAft>
                <a:spcPts val="600"/>
              </a:spcAft>
            </a:pPr>
            <a:r>
              <a:rPr lang="en-US" sz="1100" i="1" dirty="0"/>
              <a:t>Statement on Potentially Unlawful Online Platforms for Trading Digital Assets (SEC DOE, DTM Mar. 7, 2018)</a:t>
            </a:r>
          </a:p>
          <a:p>
            <a:pPr marL="548640" lvl="1" indent="-182880">
              <a:lnSpc>
                <a:spcPct val="120000"/>
              </a:lnSpc>
              <a:spcBef>
                <a:spcPts val="0"/>
              </a:spcBef>
              <a:spcAft>
                <a:spcPts val="600"/>
              </a:spcAft>
            </a:pPr>
            <a:r>
              <a:rPr lang="en-US" sz="1100" dirty="0"/>
              <a:t>“The SEC staff has concerns that many online trading platforms appear to investors as SEC-registered and regulated marketplaces when they are not.  Many platforms refer to themselves as ‘exchanges,’ which can give the misimpression to investors that they are regulated or meet the regulatory standards of a national securities exchange.”</a:t>
            </a:r>
          </a:p>
          <a:p>
            <a:pPr marL="548640" lvl="1" indent="-182880">
              <a:lnSpc>
                <a:spcPct val="120000"/>
              </a:lnSpc>
              <a:spcBef>
                <a:spcPts val="0"/>
              </a:spcBef>
              <a:spcAft>
                <a:spcPts val="600"/>
              </a:spcAft>
            </a:pPr>
            <a:r>
              <a:rPr lang="en-US" sz="1100" dirty="0"/>
              <a:t>Listing Standards</a:t>
            </a:r>
          </a:p>
          <a:p>
            <a:pPr marL="548640" lvl="1" indent="-182880">
              <a:lnSpc>
                <a:spcPct val="120000"/>
              </a:lnSpc>
              <a:spcBef>
                <a:spcPts val="0"/>
              </a:spcBef>
              <a:spcAft>
                <a:spcPts val="600"/>
              </a:spcAft>
            </a:pPr>
            <a:r>
              <a:rPr lang="en-US" sz="1100" dirty="0"/>
              <a:t>Trading Protocols</a:t>
            </a:r>
          </a:p>
          <a:p>
            <a:pPr marL="548640" lvl="1" indent="-182880">
              <a:lnSpc>
                <a:spcPct val="120000"/>
              </a:lnSpc>
              <a:spcBef>
                <a:spcPts val="0"/>
              </a:spcBef>
              <a:spcAft>
                <a:spcPts val="600"/>
              </a:spcAft>
            </a:pPr>
            <a:r>
              <a:rPr lang="en-US" sz="1100" dirty="0"/>
              <a:t>Data Integrity</a:t>
            </a:r>
            <a:endParaRPr lang="en-US" sz="1000" dirty="0"/>
          </a:p>
          <a:p>
            <a:pPr marL="548640" lvl="1" indent="-182880">
              <a:spcAft>
                <a:spcPts val="1800"/>
              </a:spcAft>
            </a:pPr>
            <a:endParaRPr lang="en-US" sz="1000" dirty="0"/>
          </a:p>
          <a:p>
            <a:pPr marL="91440" indent="0">
              <a:lnSpc>
                <a:spcPct val="120000"/>
              </a:lnSpc>
              <a:spcBef>
                <a:spcPts val="0"/>
              </a:spcBef>
              <a:spcAft>
                <a:spcPts val="600"/>
              </a:spcAft>
              <a:buNone/>
            </a:pPr>
            <a:r>
              <a:rPr lang="en-US" sz="1300" b="1" u="sng" dirty="0"/>
              <a:t>Important Takeaways</a:t>
            </a:r>
          </a:p>
          <a:p>
            <a:pPr marL="365760" indent="-182880">
              <a:lnSpc>
                <a:spcPct val="120000"/>
              </a:lnSpc>
              <a:spcBef>
                <a:spcPts val="0"/>
              </a:spcBef>
              <a:spcAft>
                <a:spcPts val="600"/>
              </a:spcAft>
            </a:pPr>
            <a:r>
              <a:rPr lang="en-US" sz="1100" dirty="0"/>
              <a:t>  Structure of trading could trigger registration requirements.</a:t>
            </a:r>
          </a:p>
          <a:p>
            <a:pPr marL="365760" indent="-182880">
              <a:lnSpc>
                <a:spcPct val="120000"/>
              </a:lnSpc>
              <a:spcBef>
                <a:spcPts val="0"/>
              </a:spcBef>
              <a:spcAft>
                <a:spcPts val="600"/>
              </a:spcAft>
            </a:pPr>
            <a:r>
              <a:rPr lang="en-US" sz="1100" dirty="0"/>
              <a:t>  While standards the same, scrutiny likely to be greater.</a:t>
            </a:r>
          </a:p>
          <a:p>
            <a:pPr marL="365760" indent="-182880">
              <a:lnSpc>
                <a:spcPct val="120000"/>
              </a:lnSpc>
              <a:spcBef>
                <a:spcPts val="0"/>
              </a:spcBef>
              <a:spcAft>
                <a:spcPts val="600"/>
              </a:spcAft>
            </a:pPr>
            <a:r>
              <a:rPr lang="en-US" sz="1100" dirty="0"/>
              <a:t>  Exchanges may provide easier enforcement targets than promoters.</a:t>
            </a:r>
          </a:p>
          <a:p>
            <a:pPr marL="365760" indent="-182880">
              <a:lnSpc>
                <a:spcPct val="120000"/>
              </a:lnSpc>
              <a:spcBef>
                <a:spcPts val="0"/>
              </a:spcBef>
              <a:spcAft>
                <a:spcPts val="600"/>
              </a:spcAft>
            </a:pPr>
            <a:r>
              <a:rPr lang="en-US" sz="1100" dirty="0"/>
              <a:t>  How will regulators address decentralized/hybrid trading platforms?</a:t>
            </a:r>
          </a:p>
          <a:p>
            <a:pPr marL="91440" indent="0">
              <a:spcAft>
                <a:spcPts val="600"/>
              </a:spcAft>
              <a:buNone/>
            </a:pP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11</a:t>
            </a:fld>
            <a:endParaRPr lang="en-US" dirty="0"/>
          </a:p>
        </p:txBody>
      </p:sp>
    </p:spTree>
    <p:extLst>
      <p:ext uri="{BB962C8B-B14F-4D97-AF65-F5344CB8AC3E}">
        <p14:creationId xmlns:p14="http://schemas.microsoft.com/office/powerpoint/2010/main" val="418798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pPr>
              <a:lnSpc>
                <a:spcPts val="2500"/>
              </a:lnSpc>
            </a:pPr>
            <a:r>
              <a:rPr lang="en-US" dirty="0"/>
              <a:t> </a:t>
            </a:r>
            <a:r>
              <a:rPr lang="en-US" sz="1800" dirty="0"/>
              <a:t>TYPES OF REPRESENTATIONS - CRYPTOCURRENCY PROMOTORS</a:t>
            </a:r>
            <a:br>
              <a:rPr lang="en-US" sz="1800" dirty="0"/>
            </a:br>
            <a:r>
              <a:rPr lang="en-US" sz="1800" dirty="0"/>
              <a:t>AND PLATFORMS</a:t>
            </a:r>
            <a:r>
              <a:rPr lang="en-US" sz="2200" dirty="0"/>
              <a:t> </a:t>
            </a:r>
            <a:r>
              <a:rPr lang="en-US" dirty="0"/>
              <a:t>                                                            </a:t>
            </a:r>
          </a:p>
        </p:txBody>
      </p:sp>
      <p:sp>
        <p:nvSpPr>
          <p:cNvPr id="3" name="Content Placeholder 2"/>
          <p:cNvSpPr>
            <a:spLocks noGrp="1"/>
          </p:cNvSpPr>
          <p:nvPr>
            <p:ph idx="1"/>
          </p:nvPr>
        </p:nvSpPr>
        <p:spPr>
          <a:xfrm>
            <a:off x="457200" y="1024128"/>
            <a:ext cx="8229600" cy="5175504"/>
          </a:xfrm>
        </p:spPr>
        <p:txBody>
          <a:bodyPr>
            <a:normAutofit fontScale="92500" lnSpcReduction="20000"/>
          </a:bodyPr>
          <a:lstStyle/>
          <a:p>
            <a:pPr marL="365760" lvl="1" indent="-182880">
              <a:lnSpc>
                <a:spcPct val="120000"/>
              </a:lnSpc>
              <a:spcBef>
                <a:spcPts val="0"/>
              </a:spcBef>
              <a:spcAft>
                <a:spcPts val="600"/>
              </a:spcAft>
              <a:buFont typeface="Arial" panose="020B0604020202020204" pitchFamily="34" charset="0"/>
              <a:buChar char="•"/>
            </a:pPr>
            <a:r>
              <a:rPr lang="en-US" sz="1100" b="1" i="1" dirty="0"/>
              <a:t>In the Matter of Tomahawk Exploration LLP et al.</a:t>
            </a:r>
            <a:r>
              <a:rPr lang="en-US" sz="1100" dirty="0"/>
              <a:t>, Ad. Pro. File No. 3-18641 (SEC Aug. 14, 2018)</a:t>
            </a:r>
          </a:p>
          <a:p>
            <a:pPr marL="548640" lvl="1" indent="-182880">
              <a:lnSpc>
                <a:spcPct val="120000"/>
              </a:lnSpc>
              <a:spcBef>
                <a:spcPts val="0"/>
              </a:spcBef>
              <a:spcAft>
                <a:spcPts val="600"/>
              </a:spcAft>
            </a:pPr>
            <a:r>
              <a:rPr lang="en-US" sz="1100" dirty="0"/>
              <a:t>CFTC Violations of Section 5 of the Securities Act, Section 10(b) of the Exchange Act</a:t>
            </a:r>
          </a:p>
          <a:p>
            <a:pPr marL="548640" lvl="1" indent="-182880">
              <a:lnSpc>
                <a:spcPct val="120000"/>
              </a:lnSpc>
              <a:spcBef>
                <a:spcPts val="0"/>
              </a:spcBef>
              <a:spcAft>
                <a:spcPts val="600"/>
              </a:spcAft>
            </a:pPr>
            <a:r>
              <a:rPr lang="en-US" sz="1100" dirty="0"/>
              <a:t>Distribution in exchange for marketing services; tokens convertible into equity; fraud</a:t>
            </a:r>
          </a:p>
          <a:p>
            <a:pPr marL="365760" indent="-182880" fontAlgn="base">
              <a:lnSpc>
                <a:spcPct val="120000"/>
              </a:lnSpc>
              <a:spcBef>
                <a:spcPts val="0"/>
              </a:spcBef>
              <a:spcAft>
                <a:spcPts val="600"/>
              </a:spcAft>
            </a:pPr>
            <a:r>
              <a:rPr lang="en-US" sz="1100" dirty="0"/>
              <a:t>02/16/2018</a:t>
            </a:r>
          </a:p>
          <a:p>
            <a:pPr marL="365760" indent="0" fontAlgn="base">
              <a:lnSpc>
                <a:spcPct val="120000"/>
              </a:lnSpc>
              <a:spcBef>
                <a:spcPts val="0"/>
              </a:spcBef>
              <a:buNone/>
            </a:pPr>
            <a:r>
              <a:rPr lang="en-US" sz="1100" dirty="0"/>
              <a:t>FOR IMMEDIATE RELEASE</a:t>
            </a:r>
          </a:p>
          <a:p>
            <a:pPr marL="548640" indent="-182880" fontAlgn="base">
              <a:lnSpc>
                <a:spcPct val="120000"/>
              </a:lnSpc>
              <a:spcBef>
                <a:spcPts val="0"/>
              </a:spcBef>
              <a:spcAft>
                <a:spcPts val="600"/>
              </a:spcAft>
              <a:buNone/>
            </a:pPr>
            <a:r>
              <a:rPr lang="en-US" sz="1100" dirty="0"/>
              <a:t>2018-20</a:t>
            </a:r>
          </a:p>
          <a:p>
            <a:pPr marL="365760" indent="0" fontAlgn="base">
              <a:lnSpc>
                <a:spcPct val="120000"/>
              </a:lnSpc>
              <a:spcBef>
                <a:spcPts val="0"/>
              </a:spcBef>
              <a:spcAft>
                <a:spcPts val="600"/>
              </a:spcAft>
              <a:buNone/>
            </a:pPr>
            <a:r>
              <a:rPr lang="en-US" sz="1100" dirty="0"/>
              <a:t>Washington D.C.  —  The Securities and Exchange Commission today suspended trading in three companies amid questions surrounding similar statements they made about the acquisition of cryptocurrency and blockchain technology-related assets.</a:t>
            </a:r>
          </a:p>
          <a:p>
            <a:pPr marL="365760" indent="-182880" fontAlgn="base">
              <a:lnSpc>
                <a:spcPct val="120000"/>
              </a:lnSpc>
              <a:spcBef>
                <a:spcPts val="0"/>
              </a:spcBef>
              <a:spcAft>
                <a:spcPts val="600"/>
              </a:spcAft>
            </a:pPr>
            <a:r>
              <a:rPr lang="en-US" sz="1100" b="1" i="1" dirty="0"/>
              <a:t>In the Mattre of TokenLot, LLC, et al.</a:t>
            </a:r>
            <a:r>
              <a:rPr lang="en-US" sz="1100" dirty="0"/>
              <a:t>, Ad. Pro File No. 3-18739 (SEC Sept. 11, 2018)</a:t>
            </a:r>
          </a:p>
          <a:p>
            <a:pPr marL="548640" lvl="1" indent="-182880">
              <a:lnSpc>
                <a:spcPct val="120000"/>
              </a:lnSpc>
              <a:spcBef>
                <a:spcPts val="0"/>
              </a:spcBef>
              <a:spcAft>
                <a:spcPts val="600"/>
              </a:spcAft>
            </a:pPr>
            <a:r>
              <a:rPr lang="en-US" sz="1100" dirty="0"/>
              <a:t>CFTC Violations of Section 15(a) of the Exchange Act, Section 5(a) of the Securities Act</a:t>
            </a:r>
          </a:p>
          <a:p>
            <a:pPr marL="365760" lvl="2" indent="-182880" fontAlgn="base">
              <a:lnSpc>
                <a:spcPct val="120000"/>
              </a:lnSpc>
              <a:spcBef>
                <a:spcPts val="0"/>
              </a:spcBef>
              <a:spcAft>
                <a:spcPts val="600"/>
              </a:spcAft>
            </a:pPr>
            <a:r>
              <a:rPr lang="en-US" sz="1100" dirty="0"/>
              <a:t>Acting as a broker and as a dealer on ICOs and secondary market transactions</a:t>
            </a:r>
          </a:p>
          <a:p>
            <a:pPr marL="365760" lvl="2" indent="-182880" fontAlgn="base">
              <a:lnSpc>
                <a:spcPct val="120000"/>
              </a:lnSpc>
              <a:spcBef>
                <a:spcPts val="0"/>
              </a:spcBef>
              <a:spcAft>
                <a:spcPts val="600"/>
              </a:spcAft>
            </a:pPr>
            <a:r>
              <a:rPr lang="en-US" sz="1100" dirty="0"/>
              <a:t>Sanctions included destruction of inventory of tokens</a:t>
            </a:r>
          </a:p>
          <a:p>
            <a:pPr marL="365760" indent="-182880" fontAlgn="base">
              <a:lnSpc>
                <a:spcPct val="120000"/>
              </a:lnSpc>
              <a:spcBef>
                <a:spcPts val="0"/>
              </a:spcBef>
              <a:spcAft>
                <a:spcPts val="600"/>
              </a:spcAft>
            </a:pPr>
            <a:r>
              <a:rPr lang="en-US" sz="1100" dirty="0"/>
              <a:t>09/7/2018</a:t>
            </a:r>
          </a:p>
          <a:p>
            <a:pPr marL="365760" indent="0">
              <a:lnSpc>
                <a:spcPct val="120000"/>
              </a:lnSpc>
              <a:spcBef>
                <a:spcPts val="0"/>
              </a:spcBef>
              <a:spcAft>
                <a:spcPts val="600"/>
              </a:spcAft>
              <a:buNone/>
            </a:pPr>
            <a:r>
              <a:rPr lang="en-US" sz="1100" b="1" dirty="0"/>
              <a:t>Wyre Acquires Bitcoin Smart Contract Derivatives Platform Hedgy</a:t>
            </a:r>
          </a:p>
          <a:p>
            <a:pPr marL="365760" indent="0">
              <a:lnSpc>
                <a:spcPct val="120000"/>
              </a:lnSpc>
              <a:spcBef>
                <a:spcPts val="0"/>
              </a:spcBef>
              <a:spcAft>
                <a:spcPts val="600"/>
              </a:spcAft>
              <a:buNone/>
            </a:pPr>
            <a:r>
              <a:rPr lang="en-US" sz="1100" dirty="0"/>
              <a:t>Crypto payments startup Wyre has acquired 100 percent of Hedgy, a venture-backed bitcoin smart contract development firm, for an undisclosed sum. . . . [A]cquiring a smart contract platform will aid Wyre provide a wider financial ecosystem to crypto startups, according to Giannaros, with access to financial instruments such as forward contracts, swaps and more.</a:t>
            </a:r>
            <a:endParaRPr lang="en-US" sz="1000" dirty="0"/>
          </a:p>
          <a:p>
            <a:pPr marL="0" indent="0">
              <a:spcAft>
                <a:spcPts val="600"/>
              </a:spcAft>
              <a:buNone/>
            </a:pPr>
            <a:endParaRPr lang="en-US" sz="1000" u="sng" dirty="0"/>
          </a:p>
          <a:p>
            <a:pPr marL="0" indent="0">
              <a:spcAft>
                <a:spcPts val="600"/>
              </a:spcAft>
              <a:buNone/>
            </a:pPr>
            <a:endParaRPr lang="en-US" sz="1000" u="sng" dirty="0"/>
          </a:p>
          <a:p>
            <a:pPr marL="91440" indent="0">
              <a:lnSpc>
                <a:spcPct val="120000"/>
              </a:lnSpc>
              <a:spcBef>
                <a:spcPts val="0"/>
              </a:spcBef>
              <a:spcAft>
                <a:spcPts val="600"/>
              </a:spcAft>
              <a:buNone/>
            </a:pPr>
            <a:r>
              <a:rPr lang="en-US" sz="1300" b="1" u="sng" dirty="0"/>
              <a:t>Important Takeaways</a:t>
            </a:r>
          </a:p>
          <a:p>
            <a:pPr marL="365760" indent="-182880">
              <a:lnSpc>
                <a:spcPct val="120000"/>
              </a:lnSpc>
              <a:spcBef>
                <a:spcPts val="0"/>
              </a:spcBef>
              <a:spcAft>
                <a:spcPts val="600"/>
              </a:spcAft>
            </a:pPr>
            <a:r>
              <a:rPr lang="en-US" sz="1100" dirty="0"/>
              <a:t>Section 5 violations are low-hanging fruit for SEC because of strict liability;  Trading suspension even easier to implement.</a:t>
            </a:r>
          </a:p>
          <a:p>
            <a:pPr marL="365760" indent="-182880">
              <a:lnSpc>
                <a:spcPct val="120000"/>
              </a:lnSpc>
              <a:spcBef>
                <a:spcPts val="0"/>
              </a:spcBef>
              <a:spcAft>
                <a:spcPts val="600"/>
              </a:spcAft>
            </a:pPr>
            <a:r>
              <a:rPr lang="en-US" sz="1100" dirty="0"/>
              <a:t>“Creative” sanctions possible in this new frontier.</a:t>
            </a:r>
          </a:p>
          <a:p>
            <a:pPr marL="365760" indent="-182880">
              <a:lnSpc>
                <a:spcPct val="120000"/>
              </a:lnSpc>
              <a:spcBef>
                <a:spcPts val="0"/>
              </a:spcBef>
              <a:spcAft>
                <a:spcPts val="600"/>
              </a:spcAft>
            </a:pPr>
            <a:r>
              <a:rPr lang="en-US" sz="1100" dirty="0"/>
              <a:t>Smart contracts may become hazardous if embedded algorhythms are not carefully vetted.</a:t>
            </a:r>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12</a:t>
            </a:fld>
            <a:endParaRPr lang="en-US" dirty="0"/>
          </a:p>
        </p:txBody>
      </p:sp>
    </p:spTree>
    <p:extLst>
      <p:ext uri="{BB962C8B-B14F-4D97-AF65-F5344CB8AC3E}">
        <p14:creationId xmlns:p14="http://schemas.microsoft.com/office/powerpoint/2010/main" val="8435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90"/>
            <a:ext cx="9144000" cy="859536"/>
          </a:xfrm>
        </p:spPr>
        <p:txBody>
          <a:bodyPr>
            <a:normAutofit/>
          </a:bodyPr>
          <a:lstStyle/>
          <a:p>
            <a:r>
              <a:rPr lang="en-US" dirty="0"/>
              <a:t> </a:t>
            </a:r>
            <a:r>
              <a:rPr lang="en-US" sz="1800" dirty="0"/>
              <a:t>CRYPTOCURRENCY CONDUCT ISSUES - FRAUD</a:t>
            </a:r>
            <a:r>
              <a:rPr lang="en-US" sz="2200" dirty="0"/>
              <a:t> </a:t>
            </a:r>
            <a:r>
              <a:rPr lang="en-US" dirty="0"/>
              <a:t>                                                            </a:t>
            </a:r>
          </a:p>
        </p:txBody>
      </p:sp>
      <p:sp>
        <p:nvSpPr>
          <p:cNvPr id="3" name="Content Placeholder 2"/>
          <p:cNvSpPr>
            <a:spLocks noGrp="1"/>
          </p:cNvSpPr>
          <p:nvPr>
            <p:ph idx="1"/>
          </p:nvPr>
        </p:nvSpPr>
        <p:spPr>
          <a:xfrm>
            <a:off x="457200" y="869632"/>
            <a:ext cx="8229600" cy="5669280"/>
          </a:xfrm>
        </p:spPr>
        <p:txBody>
          <a:bodyPr>
            <a:normAutofit/>
          </a:bodyPr>
          <a:lstStyle/>
          <a:p>
            <a:pPr marL="91440" lvl="0" indent="0">
              <a:lnSpc>
                <a:spcPct val="110000"/>
              </a:lnSpc>
              <a:spcBef>
                <a:spcPts val="0"/>
              </a:spcBef>
              <a:spcAft>
                <a:spcPts val="600"/>
              </a:spcAft>
              <a:buNone/>
            </a:pPr>
            <a:r>
              <a:rPr lang="en-US" sz="1100" u="sng" dirty="0"/>
              <a:t>Federal Task Force</a:t>
            </a:r>
          </a:p>
          <a:p>
            <a:pPr marL="365760" indent="-184150">
              <a:lnSpc>
                <a:spcPct val="110000"/>
              </a:lnSpc>
              <a:spcBef>
                <a:spcPts val="0"/>
              </a:spcBef>
              <a:spcAft>
                <a:spcPts val="600"/>
              </a:spcAft>
            </a:pPr>
            <a:r>
              <a:rPr lang="en-US" sz="1000" i="1" dirty="0"/>
              <a:t>Executive Order Regarding the Establishment of the Task Force on Market Integrity and Consumer Fraud</a:t>
            </a:r>
            <a:r>
              <a:rPr lang="en-US" sz="1000" dirty="0"/>
              <a:t> (President Donald J. Trump, July 11, 2018).</a:t>
            </a:r>
          </a:p>
          <a:p>
            <a:pPr marL="548640" lvl="1" indent="-182880">
              <a:lnSpc>
                <a:spcPct val="110000"/>
              </a:lnSpc>
              <a:spcBef>
                <a:spcPts val="0"/>
              </a:spcBef>
              <a:spcAft>
                <a:spcPts val="600"/>
              </a:spcAft>
            </a:pPr>
            <a:r>
              <a:rPr lang="en-US" sz="1000" dirty="0"/>
              <a:t>Includes federal financial regulators, DOJ, CFTC, SEC, FTC and CFPB.</a:t>
            </a:r>
          </a:p>
          <a:p>
            <a:pPr marL="548640" lvl="1" indent="-182880">
              <a:lnSpc>
                <a:spcPct val="110000"/>
              </a:lnSpc>
              <a:spcBef>
                <a:spcPts val="0"/>
              </a:spcBef>
              <a:spcAft>
                <a:spcPts val="600"/>
              </a:spcAft>
            </a:pPr>
            <a:r>
              <a:rPr lang="en-US" sz="1000" dirty="0"/>
              <a:t>Coverage includes “digital currency fraud.”</a:t>
            </a:r>
          </a:p>
          <a:p>
            <a:pPr marL="548640" lvl="1" indent="-182880">
              <a:lnSpc>
                <a:spcPct val="110000"/>
              </a:lnSpc>
              <a:spcBef>
                <a:spcPts val="0"/>
              </a:spcBef>
              <a:spcAft>
                <a:spcPts val="600"/>
              </a:spcAft>
            </a:pPr>
            <a:r>
              <a:rPr lang="en-US" sz="1000" dirty="0"/>
              <a:t>To develop guidance for cryptocurrency fraud investigations.</a:t>
            </a:r>
          </a:p>
          <a:p>
            <a:pPr marL="548640" lvl="1" indent="-182880">
              <a:lnSpc>
                <a:spcPct val="110000"/>
              </a:lnSpc>
              <a:spcBef>
                <a:spcPts val="0"/>
              </a:spcBef>
              <a:spcAft>
                <a:spcPts val="600"/>
              </a:spcAft>
            </a:pPr>
            <a:r>
              <a:rPr lang="en-US" sz="1000" dirty="0"/>
              <a:t>Protection for consumers in the emerging cryptocurrency markets.</a:t>
            </a:r>
          </a:p>
          <a:p>
            <a:pPr marL="91440" lvl="0" indent="0">
              <a:lnSpc>
                <a:spcPct val="110000"/>
              </a:lnSpc>
              <a:spcBef>
                <a:spcPts val="0"/>
              </a:spcBef>
              <a:spcAft>
                <a:spcPts val="600"/>
              </a:spcAft>
              <a:buNone/>
            </a:pPr>
            <a:r>
              <a:rPr lang="en-US" sz="1100" u="sng" dirty="0"/>
              <a:t>States</a:t>
            </a:r>
          </a:p>
          <a:p>
            <a:pPr marL="365760" indent="-184150">
              <a:lnSpc>
                <a:spcPct val="110000"/>
              </a:lnSpc>
              <a:spcBef>
                <a:spcPts val="0"/>
              </a:spcBef>
              <a:spcAft>
                <a:spcPts val="600"/>
              </a:spcAft>
            </a:pPr>
            <a:r>
              <a:rPr lang="en-US" sz="1000" dirty="0"/>
              <a:t>North American Securities Administrators Association’s </a:t>
            </a:r>
            <a:r>
              <a:rPr lang="en-US" sz="1000" i="1" dirty="0"/>
              <a:t>“Operation Cryptosweep”</a:t>
            </a:r>
            <a:r>
              <a:rPr lang="en-US" sz="1000" dirty="0"/>
              <a:t> (April 2018).</a:t>
            </a:r>
          </a:p>
          <a:p>
            <a:pPr marL="548640" lvl="1" indent="-182880">
              <a:lnSpc>
                <a:spcPct val="110000"/>
              </a:lnSpc>
              <a:spcBef>
                <a:spcPts val="0"/>
              </a:spcBef>
              <a:spcAft>
                <a:spcPts val="600"/>
              </a:spcAft>
            </a:pPr>
            <a:r>
              <a:rPr lang="en-US" sz="1000" dirty="0"/>
              <a:t>Coordinated series of investigations by states and Canadian provinces into ICOs and cryptocurrency-related investment products.</a:t>
            </a:r>
          </a:p>
          <a:p>
            <a:pPr marL="548640" lvl="1" indent="-182880">
              <a:lnSpc>
                <a:spcPct val="110000"/>
              </a:lnSpc>
              <a:spcBef>
                <a:spcPts val="0"/>
              </a:spcBef>
              <a:spcAft>
                <a:spcPts val="600"/>
              </a:spcAft>
            </a:pPr>
            <a:r>
              <a:rPr lang="en-US" sz="1000" dirty="0"/>
              <a:t>Modeled after a NASAA-led state and provincial fight against internet stock fraud in the late 1990s.</a:t>
            </a:r>
          </a:p>
          <a:p>
            <a:pPr marL="548640" lvl="1" indent="-182880">
              <a:lnSpc>
                <a:spcPct val="110000"/>
              </a:lnSpc>
              <a:spcBef>
                <a:spcPts val="0"/>
              </a:spcBef>
              <a:spcAft>
                <a:spcPts val="600"/>
              </a:spcAft>
            </a:pPr>
            <a:r>
              <a:rPr lang="en-US" sz="1000" dirty="0"/>
              <a:t>NASAA is also coordinating with the CFTC and SEC.</a:t>
            </a:r>
          </a:p>
          <a:p>
            <a:pPr marL="548640" lvl="1" indent="-182880">
              <a:lnSpc>
                <a:spcPct val="110000"/>
              </a:lnSpc>
              <a:spcBef>
                <a:spcPts val="0"/>
              </a:spcBef>
              <a:spcAft>
                <a:spcPts val="600"/>
              </a:spcAft>
            </a:pPr>
            <a:r>
              <a:rPr lang="en-US" sz="1000" dirty="0"/>
              <a:t>More than 200 inquiries and 46 enforcement actions relating to ICOs and cryptocurrencies since May 2018.</a:t>
            </a:r>
          </a:p>
          <a:p>
            <a:pPr marL="91440" lvl="0" indent="0">
              <a:spcBef>
                <a:spcPts val="0"/>
              </a:spcBef>
              <a:spcAft>
                <a:spcPts val="600"/>
              </a:spcAft>
              <a:buNone/>
            </a:pPr>
            <a:r>
              <a:rPr lang="en-US" sz="1100" u="sng" dirty="0"/>
              <a:t>Department of Justice</a:t>
            </a:r>
          </a:p>
          <a:p>
            <a:pPr marL="365760" indent="-184150">
              <a:spcBef>
                <a:spcPts val="0"/>
              </a:spcBef>
              <a:spcAft>
                <a:spcPts val="600"/>
              </a:spcAft>
            </a:pPr>
            <a:r>
              <a:rPr lang="en-US" sz="1000" i="1" dirty="0"/>
              <a:t>United States v. Sharma, et al., </a:t>
            </a:r>
            <a:r>
              <a:rPr lang="en-US" sz="1000" dirty="0"/>
              <a:t>criminal indictment, May 14, 2018 (S.D.N.Y.).</a:t>
            </a:r>
          </a:p>
          <a:p>
            <a:pPr marL="548640" lvl="1" indent="-182880">
              <a:spcBef>
                <a:spcPts val="0"/>
              </a:spcBef>
              <a:spcAft>
                <a:spcPts val="600"/>
              </a:spcAft>
            </a:pPr>
            <a:r>
              <a:rPr lang="en-US" sz="1000" dirty="0"/>
              <a:t>Indictment of founders of Centra Tech.</a:t>
            </a:r>
          </a:p>
          <a:p>
            <a:pPr marL="548640" lvl="1" indent="-182880">
              <a:spcBef>
                <a:spcPts val="0"/>
              </a:spcBef>
              <a:spcAft>
                <a:spcPts val="600"/>
              </a:spcAft>
            </a:pPr>
            <a:r>
              <a:rPr lang="en-US" sz="1000" dirty="0"/>
              <a:t>Allegedly made false claims about their product and about relationships with credible financial institutions, including a purported debit card (the “Centra Card”), that supposedly allowed users to spend various types of cryptocurrencies to make purchases at any business where Visa  or Mastercard cards were accepted, about their executives’ credentials, and about having money transmitter licenses in 38 states. </a:t>
            </a:r>
          </a:p>
          <a:p>
            <a:pPr marL="548640" lvl="1" indent="-182880">
              <a:spcBef>
                <a:spcPts val="0"/>
              </a:spcBef>
              <a:spcAft>
                <a:spcPts val="600"/>
              </a:spcAft>
            </a:pPr>
            <a:r>
              <a:rPr lang="en-US" sz="1000" dirty="0"/>
              <a:t>Offered cryptocurrency-related financial products through an ICO.</a:t>
            </a:r>
          </a:p>
          <a:p>
            <a:pPr marL="548640" lvl="1" indent="-182880">
              <a:spcBef>
                <a:spcPts val="0"/>
              </a:spcBef>
              <a:spcAft>
                <a:spcPts val="600"/>
              </a:spcAft>
            </a:pPr>
            <a:r>
              <a:rPr lang="en-US" sz="1000" dirty="0"/>
              <a:t>Alleged scheme to induce victims to invest in digital currency tokens issued by Centra Tech for the purchase of unregistered securities.</a:t>
            </a:r>
          </a:p>
          <a:p>
            <a:pPr marL="548640" lvl="1" indent="-182880">
              <a:spcBef>
                <a:spcPts val="0"/>
              </a:spcBef>
              <a:spcAft>
                <a:spcPts val="600"/>
              </a:spcAft>
            </a:pPr>
            <a:r>
              <a:rPr lang="en-US" sz="1000" dirty="0"/>
              <a:t>FBI seized 91,000 Ether units worth more than $60 million, representing digital funds raised from the victims.   </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13</a:t>
            </a:fld>
            <a:endParaRPr lang="en-US" dirty="0"/>
          </a:p>
        </p:txBody>
      </p:sp>
    </p:spTree>
    <p:extLst>
      <p:ext uri="{BB962C8B-B14F-4D97-AF65-F5344CB8AC3E}">
        <p14:creationId xmlns:p14="http://schemas.microsoft.com/office/powerpoint/2010/main" val="116253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CRYPTOCURRENCY CONDUCT ISSUES - PONZI SCHEMES</a:t>
            </a:r>
            <a:r>
              <a:rPr lang="en-US" dirty="0"/>
              <a:t>                                                            </a:t>
            </a:r>
          </a:p>
        </p:txBody>
      </p:sp>
      <p:sp>
        <p:nvSpPr>
          <p:cNvPr id="3" name="Content Placeholder 2"/>
          <p:cNvSpPr>
            <a:spLocks noGrp="1"/>
          </p:cNvSpPr>
          <p:nvPr>
            <p:ph idx="1"/>
          </p:nvPr>
        </p:nvSpPr>
        <p:spPr>
          <a:xfrm>
            <a:off x="457200" y="859536"/>
            <a:ext cx="8229600" cy="5496813"/>
          </a:xfrm>
        </p:spPr>
        <p:txBody>
          <a:bodyPr>
            <a:normAutofit lnSpcReduction="10000"/>
          </a:bodyPr>
          <a:lstStyle/>
          <a:p>
            <a:pPr marL="548640" lvl="1" indent="-182880">
              <a:spcBef>
                <a:spcPts val="0"/>
              </a:spcBef>
              <a:spcAft>
                <a:spcPts val="600"/>
              </a:spcAft>
            </a:pPr>
            <a:r>
              <a:rPr lang="en-US" sz="1100" dirty="0"/>
              <a:t>“Scanners are making big money off people who want in on the latest digital gold rush but don’t understand how the technology works.”  </a:t>
            </a:r>
            <a:r>
              <a:rPr lang="en-US" sz="1100" i="1" dirty="0"/>
              <a:t>The Rise of Cryptocurrency Ponzi Schemes, </a:t>
            </a:r>
            <a:r>
              <a:rPr lang="en-US" sz="1100" u="sng" dirty="0"/>
              <a:t>The Atlantic</a:t>
            </a:r>
            <a:r>
              <a:rPr lang="en-US" sz="1100" dirty="0"/>
              <a:t> (May 2017).        </a:t>
            </a:r>
          </a:p>
          <a:p>
            <a:pPr marL="548640" lvl="1" indent="-182880">
              <a:spcBef>
                <a:spcPts val="0"/>
              </a:spcBef>
              <a:spcAft>
                <a:spcPts val="600"/>
              </a:spcAft>
            </a:pPr>
            <a:r>
              <a:rPr lang="en-US" sz="1100" dirty="0"/>
              <a:t>“When market participants engage in fraud under the guise of offering digital instruments — whether characterized as virtual currencies, coins, tokens, or the like — the SEC and the CFTC will look beyond form, examine the substance of the activity and prosecute violations of the federal securities and commodities laws.  The Divisions of Enforcement for the SEC and CFTC will continue to address violations and bring actions to stop and prevent fraud in the offer and sale of digital instruments.”  </a:t>
            </a:r>
            <a:r>
              <a:rPr lang="en-US" sz="1100" i="1" dirty="0"/>
              <a:t>Joint statement from CFTC and SEC Enforcement Directors Regarding Virtual Currency Enforcement Actions </a:t>
            </a:r>
            <a:r>
              <a:rPr lang="en-US" sz="1100" dirty="0"/>
              <a:t>(Jan. 19, 2018), </a:t>
            </a:r>
            <a:r>
              <a:rPr lang="en-US" sz="1100" dirty="0">
                <a:hlinkClick r:id="rId2"/>
              </a:rPr>
              <a:t>http://www.cftc.gov/PressRoom/SpeechesTestimony/mcdonaldstatement011918</a:t>
            </a:r>
            <a:r>
              <a:rPr lang="en-US" sz="1100" dirty="0"/>
              <a:t>.  </a:t>
            </a:r>
          </a:p>
          <a:p>
            <a:pPr marL="548640" lvl="1" indent="-182880">
              <a:spcBef>
                <a:spcPts val="0"/>
              </a:spcBef>
              <a:spcAft>
                <a:spcPts val="600"/>
              </a:spcAft>
            </a:pPr>
            <a:r>
              <a:rPr lang="en-US" sz="1100" dirty="0"/>
              <a:t>Also on January 19, 2018, CFTC Chairman Giancarlo delivered a speech on virtual currency in which he stated that “[t]he CFTC believes that the responsible regulatory response to virtual currencies involves asserting CFTC legal authority over virtual currency derivatives in support of anti-fraud and manipulation enforcement, including in underlying spot markets.” J. Christopher Giancarlo, Remarks of Chairman J. Christopher Giancarlo to the ABA Derivatives and Futures Section Conference, Naples, Florida (Jan. 19, 2018), </a:t>
            </a:r>
            <a:r>
              <a:rPr lang="en-US" sz="1100" dirty="0">
                <a:hlinkClick r:id="rId3"/>
              </a:rPr>
              <a:t>http://www.cftc.gov/PressRoom/SpeechesTestimony/opagiancarlo34</a:t>
            </a:r>
            <a:r>
              <a:rPr lang="en-US" sz="1100" dirty="0"/>
              <a:t>.  </a:t>
            </a:r>
          </a:p>
          <a:p>
            <a:pPr marL="548640" lvl="1" indent="-182880">
              <a:spcBef>
                <a:spcPts val="0"/>
              </a:spcBef>
              <a:spcAft>
                <a:spcPts val="600"/>
              </a:spcAft>
            </a:pPr>
            <a:r>
              <a:rPr lang="en-US" sz="1100" dirty="0"/>
              <a:t>The Chairmen of the SEC and CFTC wrote a joint op-ed for the </a:t>
            </a:r>
            <a:r>
              <a:rPr lang="en-US" sz="1100" i="1" dirty="0"/>
              <a:t>Wall Street Journal</a:t>
            </a:r>
            <a:r>
              <a:rPr lang="en-US" sz="1100" dirty="0"/>
              <a:t> addressing the oversight of virtual currency.  They stated their agencies along with other federal and state regulators and criminal authorities will continue to work together to deter and prosecute fraud and abuse.  </a:t>
            </a:r>
            <a:r>
              <a:rPr lang="en-US" sz="1100" u="sng" dirty="0"/>
              <a:t>Wall Street Journal</a:t>
            </a:r>
            <a:r>
              <a:rPr lang="en-US" sz="1100" dirty="0"/>
              <a:t> (January 25, 2018). 	</a:t>
            </a:r>
            <a:endParaRPr lang="en-US" sz="1000" dirty="0"/>
          </a:p>
          <a:p>
            <a:pPr marL="91440" indent="0">
              <a:lnSpc>
                <a:spcPct val="110000"/>
              </a:lnSpc>
              <a:spcBef>
                <a:spcPts val="0"/>
              </a:spcBef>
              <a:spcAft>
                <a:spcPts val="600"/>
              </a:spcAft>
              <a:buNone/>
            </a:pPr>
            <a:r>
              <a:rPr lang="en-US" sz="1100" u="sng" dirty="0"/>
              <a:t>CFTC</a:t>
            </a:r>
          </a:p>
          <a:p>
            <a:pPr marL="548640" lvl="1" indent="-182880">
              <a:lnSpc>
                <a:spcPct val="110000"/>
              </a:lnSpc>
              <a:spcBef>
                <a:spcPts val="0"/>
              </a:spcBef>
              <a:spcAft>
                <a:spcPts val="600"/>
              </a:spcAft>
            </a:pPr>
            <a:r>
              <a:rPr lang="en-US" sz="1100" dirty="0"/>
              <a:t>In September 2017, the CFTC charged an individual and his company with fraud, misappropriation and issuing false account statements in connection with solicited investments in Bitcoin.  The defendants were accused of operating a Ponzi scheme, whereby investors were encouraged to place their funds in a pool that would be managed by using ‘a high-frequency, algorithmic trading strategy.’ </a:t>
            </a:r>
            <a:r>
              <a:rPr lang="en-US" sz="1100" i="1" dirty="0"/>
              <a:t>CFTC v. Gelfman Blueprint, Inc. et al.,</a:t>
            </a:r>
            <a:r>
              <a:rPr lang="en-US" sz="1100" dirty="0"/>
              <a:t> No. 1:17-cv-07181 (S.D.N.Y. Sept. 21, 2017).  </a:t>
            </a:r>
          </a:p>
          <a:p>
            <a:pPr marL="548640" lvl="1" indent="-182880">
              <a:lnSpc>
                <a:spcPct val="110000"/>
              </a:lnSpc>
              <a:spcBef>
                <a:spcPts val="0"/>
              </a:spcBef>
              <a:spcAft>
                <a:spcPts val="600"/>
              </a:spcAft>
            </a:pPr>
            <a:r>
              <a:rPr lang="en-US" sz="1100" dirty="0"/>
              <a:t>On January 18, 2018, the CFTC filed two lawsuits in federal court alleging fraud in connection with the trading of virtual currency.  One involved allegations that the perpetrators were promoting a pooled investment vehicle in which the investors would contribute Bitcoin, which would be converted into fiat currency and then used to trade various commodity interests.  </a:t>
            </a:r>
            <a:r>
              <a:rPr lang="en-US" sz="1100" i="1" dirty="0"/>
              <a:t>CFTC v. Dean, et al.,</a:t>
            </a:r>
            <a:r>
              <a:rPr lang="en-US" sz="1100" dirty="0"/>
              <a:t> No. 2:18-cv-00345 (E.D.N.Y. Jan. 18, 2018).  The other case involved an allegation of trading advice relating to trading of virtual currencies themselves.  </a:t>
            </a:r>
            <a:r>
              <a:rPr lang="en-US" sz="1100" i="1" dirty="0"/>
              <a:t>CFTC v. McDonnell, et al.,</a:t>
            </a:r>
            <a:r>
              <a:rPr lang="en-US" sz="1100" dirty="0"/>
              <a:t> No. 1:18-cv-00361-JBW-RLM, slip op. (E.D.N.Y. Mar. 6, 2018) (mem.).  Both cases involved allegations that the defendants misappropriated the funds.</a:t>
            </a:r>
          </a:p>
          <a:p>
            <a:pPr marL="548640" lvl="1" indent="-182880">
              <a:lnSpc>
                <a:spcPct val="120000"/>
              </a:lnSpc>
              <a:spcBef>
                <a:spcPts val="0"/>
              </a:spcBef>
              <a:spcAft>
                <a:spcPts val="600"/>
              </a:spcAft>
            </a:pPr>
            <a:endParaRPr lang="en-US" sz="1000" dirty="0"/>
          </a:p>
          <a:p>
            <a:pPr marL="91440" indent="0">
              <a:spcAft>
                <a:spcPts val="600"/>
              </a:spcAft>
              <a:buNone/>
            </a:pP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14</a:t>
            </a:fld>
            <a:endParaRPr lang="en-US" dirty="0"/>
          </a:p>
        </p:txBody>
      </p:sp>
    </p:spTree>
    <p:extLst>
      <p:ext uri="{BB962C8B-B14F-4D97-AF65-F5344CB8AC3E}">
        <p14:creationId xmlns:p14="http://schemas.microsoft.com/office/powerpoint/2010/main" val="60144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CRYPTOCURRENCY CONDUCT ISSUES - PONZI SCHEMES (CONT’D)</a:t>
            </a:r>
            <a:r>
              <a:rPr lang="en-US" dirty="0"/>
              <a:t>                                                            </a:t>
            </a:r>
          </a:p>
        </p:txBody>
      </p:sp>
      <p:sp>
        <p:nvSpPr>
          <p:cNvPr id="3" name="Content Placeholder 2"/>
          <p:cNvSpPr>
            <a:spLocks noGrp="1"/>
          </p:cNvSpPr>
          <p:nvPr>
            <p:ph idx="1"/>
          </p:nvPr>
        </p:nvSpPr>
        <p:spPr>
          <a:xfrm>
            <a:off x="457200" y="1024128"/>
            <a:ext cx="8229600" cy="5175504"/>
          </a:xfrm>
        </p:spPr>
        <p:txBody>
          <a:bodyPr>
            <a:normAutofit/>
          </a:bodyPr>
          <a:lstStyle/>
          <a:p>
            <a:pPr marL="548640" lvl="1" indent="-182880">
              <a:spcBef>
                <a:spcPts val="0"/>
              </a:spcBef>
              <a:spcAft>
                <a:spcPts val="600"/>
              </a:spcAft>
            </a:pPr>
            <a:r>
              <a:rPr lang="en-US" sz="1050" dirty="0"/>
              <a:t>On January 24, 2018, the CFTC announced that it had filed an enforcement action alleging misappropriation of over $6 million in funds from customers.  In this instance, the allegations focused on misrepresentations about how the form of virtual currency being promoted, My Big Coin, could be used with merchants and others to process transactions, and that it was backed by gold.  </a:t>
            </a:r>
            <a:r>
              <a:rPr lang="en-US" sz="1050" i="1" dirty="0"/>
              <a:t>CFTC v. My Big Coin Pay, Inc., et al., </a:t>
            </a:r>
            <a:r>
              <a:rPr lang="en-US" sz="1050" dirty="0"/>
              <a:t>No. 1:18-cv-10077-RWZ (Dist. Mass. Filed January 16, 2018). </a:t>
            </a:r>
          </a:p>
          <a:p>
            <a:pPr marL="548640" lvl="1" indent="-182880">
              <a:spcBef>
                <a:spcPts val="0"/>
              </a:spcBef>
              <a:spcAft>
                <a:spcPts val="600"/>
              </a:spcAft>
            </a:pPr>
            <a:r>
              <a:rPr lang="en-US" sz="1050" dirty="0"/>
              <a:t>On March 6, 2018,  a district court held that CEA section 6(c)(1), as implemented by CFTC Rule 180.1, grants the CFTC jurisdiction to bring cases for fraud in cash markets in general and virtual currency in particular.  The alleged fraud involved purported consulting services and trading advice relating to Bitcoin and another virtual currency, Litecoin.  On August 23, 2018, following a non-jury trial, the case was decided in favor of the CFTC.  </a:t>
            </a:r>
            <a:r>
              <a:rPr lang="en-US" sz="1050" i="1" dirty="0"/>
              <a:t>See CFTC v. McDonnell and CabbageTech, Corp. d/b/a Coin Drop Markets,</a:t>
            </a:r>
            <a:r>
              <a:rPr lang="en-US" sz="1050" dirty="0"/>
              <a:t> No. 1:18-cv-00361 (E.D.N.Y. Aug. 23, 2018), </a:t>
            </a:r>
            <a:r>
              <a:rPr lang="en-US" sz="1050" dirty="0">
                <a:hlinkClick r:id="rId2"/>
              </a:rPr>
              <a:t>https://www.cftc.gov/sites/default/files/2018-08/enfdropmarketsorder082318.pdf</a:t>
            </a:r>
            <a:r>
              <a:rPr lang="en-US" sz="1050" dirty="0"/>
              <a:t>.  </a:t>
            </a:r>
            <a:endParaRPr lang="en-US" sz="1100" dirty="0"/>
          </a:p>
          <a:p>
            <a:pPr marL="91440" lvl="1" indent="0">
              <a:spcBef>
                <a:spcPts val="0"/>
              </a:spcBef>
              <a:spcAft>
                <a:spcPts val="600"/>
              </a:spcAft>
              <a:buNone/>
            </a:pPr>
            <a:r>
              <a:rPr lang="en-US" sz="1100" u="sng" dirty="0"/>
              <a:t>SEC</a:t>
            </a:r>
          </a:p>
          <a:p>
            <a:pPr marL="548640" lvl="1" indent="-182880">
              <a:spcBef>
                <a:spcPts val="0"/>
              </a:spcBef>
              <a:spcAft>
                <a:spcPts val="600"/>
              </a:spcAft>
            </a:pPr>
            <a:r>
              <a:rPr lang="en-US" sz="1050" dirty="0"/>
              <a:t>The SEC’s enforcement jurisdiction is more limited than the CFTC’s because the SEC can only bring actions involving instruments falling within the definition of “security.”  </a:t>
            </a:r>
          </a:p>
          <a:p>
            <a:pPr marL="548640" lvl="1" indent="-182880">
              <a:spcBef>
                <a:spcPts val="0"/>
              </a:spcBef>
              <a:spcAft>
                <a:spcPts val="600"/>
              </a:spcAft>
            </a:pPr>
            <a:r>
              <a:rPr lang="en-US" sz="1050" dirty="0"/>
              <a:t>In 2017, the SEC’s Division of Enforcement formed a Cyber Unit, which it stated would focus on market manipulation, hacking to obtain MNPI, violations involving distributed ledger technology and ICOs, among other issues.</a:t>
            </a:r>
          </a:p>
          <a:p>
            <a:pPr marL="548640" lvl="1" indent="-182880">
              <a:spcBef>
                <a:spcPts val="0"/>
              </a:spcBef>
              <a:spcAft>
                <a:spcPts val="600"/>
              </a:spcAft>
            </a:pPr>
            <a:r>
              <a:rPr lang="en-US" sz="1050" dirty="0"/>
              <a:t> In July 2017, the SEC found that the tokens offered and sold by “The DAO” were securities, and thus subject to the requirements of the federal securities laws.</a:t>
            </a:r>
          </a:p>
          <a:p>
            <a:pPr marL="548640" lvl="1" indent="-182880">
              <a:spcBef>
                <a:spcPts val="0"/>
              </a:spcBef>
              <a:spcAft>
                <a:spcPts val="600"/>
              </a:spcAft>
            </a:pPr>
            <a:r>
              <a:rPr lang="en-US" sz="1050" dirty="0"/>
              <a:t>In September 2017, the SEC brought charges against an individual and his two companies for fraud in two ICOs purported to be backed by investments in real estate and diamonds.  In the case of the second company, the allegations were that they claimed to have purchased diamonds and engaged in other business operations when they had actually done nothing in that regard.  </a:t>
            </a:r>
            <a:r>
              <a:rPr lang="en-US" sz="1050" i="1" dirty="0"/>
              <a:t>SEC v. REcoin Group Foundation, LLC, et al.,</a:t>
            </a:r>
            <a:r>
              <a:rPr lang="en-US" sz="1050" dirty="0"/>
              <a:t> No. 17-cv-05725 (E.D.N.Y Sept. 29, 2017).</a:t>
            </a:r>
          </a:p>
          <a:p>
            <a:pPr marL="548640" lvl="1" indent="-182880">
              <a:spcBef>
                <a:spcPts val="0"/>
              </a:spcBef>
              <a:spcAft>
                <a:spcPts val="600"/>
              </a:spcAft>
            </a:pPr>
            <a:r>
              <a:rPr lang="en-US" sz="1050" dirty="0"/>
              <a:t>In December 2017, the SEC charged a Canadian individual and his company with fraudulently marketing tokens to U.S. investors (and thus also violating the registration provisions of the U.S. securities law), and obtained an emergency asset freeze.  </a:t>
            </a:r>
            <a:r>
              <a:rPr lang="fr-FR" sz="1050" i="1" dirty="0"/>
              <a:t>SEC v. PlexCorps, et al, </a:t>
            </a:r>
            <a:r>
              <a:rPr lang="fr-FR" sz="1050" dirty="0"/>
              <a:t>No.1:17-cv-07007-DLI-RML (E.D.N.Y. Dec. 1 2017).  </a:t>
            </a:r>
            <a:endParaRPr lang="fr-FR" sz="1100" dirty="0"/>
          </a:p>
          <a:p>
            <a:pPr marL="548640" lvl="1" indent="-182880">
              <a:spcAft>
                <a:spcPts val="600"/>
              </a:spcAft>
            </a:pP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15</a:t>
            </a:fld>
            <a:endParaRPr lang="en-US" dirty="0"/>
          </a:p>
        </p:txBody>
      </p:sp>
    </p:spTree>
    <p:extLst>
      <p:ext uri="{BB962C8B-B14F-4D97-AF65-F5344CB8AC3E}">
        <p14:creationId xmlns:p14="http://schemas.microsoft.com/office/powerpoint/2010/main" val="30154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CRYPTOCURRENCY CONDUCT ISSUES - PONZI SCHEMES (CONT’D)</a:t>
            </a:r>
            <a:r>
              <a:rPr lang="en-US" dirty="0"/>
              <a:t>                                                            </a:t>
            </a:r>
          </a:p>
        </p:txBody>
      </p:sp>
      <p:sp>
        <p:nvSpPr>
          <p:cNvPr id="3" name="Content Placeholder 2"/>
          <p:cNvSpPr>
            <a:spLocks noGrp="1"/>
          </p:cNvSpPr>
          <p:nvPr>
            <p:ph idx="1"/>
          </p:nvPr>
        </p:nvSpPr>
        <p:spPr>
          <a:xfrm>
            <a:off x="457200" y="1024128"/>
            <a:ext cx="8229600" cy="5175504"/>
          </a:xfrm>
        </p:spPr>
        <p:txBody>
          <a:bodyPr>
            <a:normAutofit/>
          </a:bodyPr>
          <a:lstStyle/>
          <a:p>
            <a:pPr marL="548640" lvl="1" indent="-182880">
              <a:spcBef>
                <a:spcPts val="0"/>
              </a:spcBef>
              <a:spcAft>
                <a:spcPts val="600"/>
              </a:spcAft>
            </a:pPr>
            <a:r>
              <a:rPr lang="en-US" sz="1100" dirty="0"/>
              <a:t>In May 2018, the SEC filed a complaint and obtained an emergency asset freeze, and then a consented-to preliminary injunction and appointment of a receiver, in connection with an alleged ongoing fraudulent ICO that had raised $21 million by a self-described “blockchain evangelist” who had misrepresented his business relationship with the Fed and many well-known companies.  </a:t>
            </a:r>
            <a:r>
              <a:rPr lang="en-US" sz="1100" i="1" dirty="0"/>
              <a:t>SEC v. Titanium Blockchain Infrastructure Services, Inc., et al.,</a:t>
            </a:r>
            <a:r>
              <a:rPr lang="en-US" sz="1100" dirty="0"/>
              <a:t> No. 18-cv-4315-DSF (JPRx) (C.D. Cal. filed May 22, 2018); </a:t>
            </a:r>
            <a:r>
              <a:rPr lang="en-US" sz="1100" i="1" dirty="0"/>
              <a:t>see also SEC v. Arisebank, et al.,</a:t>
            </a:r>
            <a:r>
              <a:rPr lang="en-US" sz="1100" dirty="0"/>
              <a:t> No. 18-cv-00186 (N.D. Tex. Jan. 25, 2018) (allegedly fraudulent ICO in connection with a claim of creating the world’s first ‘decentralized bank’); </a:t>
            </a:r>
            <a:r>
              <a:rPr lang="en-US" sz="1100" i="1" dirty="0"/>
              <a:t>SEC v. Sharma, et al.,</a:t>
            </a:r>
            <a:r>
              <a:rPr lang="en-US" sz="1100" dirty="0"/>
              <a:t> No. 18-cv-02909-DLC (S.D.N.Y. Apr. 2, 2018) (allegedly fraudulent $32 million ICO).</a:t>
            </a:r>
          </a:p>
          <a:p>
            <a:pPr marL="548640" lvl="1" indent="-182880">
              <a:spcBef>
                <a:spcPts val="0"/>
              </a:spcBef>
              <a:spcAft>
                <a:spcPts val="600"/>
              </a:spcAft>
            </a:pPr>
            <a:r>
              <a:rPr lang="en-US" sz="1100" dirty="0"/>
              <a:t>In February 2018, the SEC brought an action against a former platform and its operator for operating an unregistered securities exchange and also for defrauding users of the exchange.  The exchange offered what the SEC alleged were securities in “virtual currency-related enterprises in exchange for [B]itcoins.” The operator of the exchange was also charged with fraud in connection with an illegally unregistered token offering. </a:t>
            </a:r>
            <a:r>
              <a:rPr lang="nb-NO" sz="1100" i="1" dirty="0"/>
              <a:t>SEC v. Montroll, et al., </a:t>
            </a:r>
            <a:r>
              <a:rPr lang="nb-NO" sz="1100" dirty="0"/>
              <a:t>No. 1:18-cv-01582 (S.D.N.Y. Feb. 21, 2018).</a:t>
            </a:r>
            <a:endParaRPr lang="nb-NO" sz="1000" dirty="0"/>
          </a:p>
          <a:p>
            <a:pPr lvl="1">
              <a:spcAft>
                <a:spcPts val="0"/>
              </a:spcAft>
            </a:pPr>
            <a:endParaRPr lang="nb-NO" sz="1000" dirty="0"/>
          </a:p>
          <a:p>
            <a:pPr marL="117475" indent="0">
              <a:spcAft>
                <a:spcPts val="600"/>
              </a:spcAft>
              <a:buNone/>
            </a:pPr>
            <a:endParaRPr lang="en-US" sz="1400" u="sng" dirty="0"/>
          </a:p>
          <a:p>
            <a:pPr marL="117475" indent="0">
              <a:spcAft>
                <a:spcPts val="600"/>
              </a:spcAft>
              <a:buNone/>
            </a:pPr>
            <a:endParaRPr lang="en-US" sz="1400" u="sng" dirty="0"/>
          </a:p>
          <a:p>
            <a:pPr marL="117475" indent="0">
              <a:spcAft>
                <a:spcPts val="600"/>
              </a:spcAft>
              <a:buNone/>
            </a:pPr>
            <a:endParaRPr lang="en-US" sz="1400" u="sng" dirty="0"/>
          </a:p>
          <a:p>
            <a:pPr marL="91440" indent="0">
              <a:spcBef>
                <a:spcPts val="0"/>
              </a:spcBef>
              <a:spcAft>
                <a:spcPts val="600"/>
              </a:spcAft>
              <a:buNone/>
            </a:pPr>
            <a:r>
              <a:rPr lang="en-US" sz="1200" b="1" u="sng" dirty="0"/>
              <a:t>Important Takeaways</a:t>
            </a:r>
          </a:p>
          <a:p>
            <a:pPr marL="365760" indent="-182880">
              <a:spcBef>
                <a:spcPts val="0"/>
              </a:spcBef>
              <a:spcAft>
                <a:spcPts val="600"/>
              </a:spcAft>
            </a:pPr>
            <a:r>
              <a:rPr lang="en-US" sz="1000" dirty="0"/>
              <a:t>The CFTC and SEC have focused their enforcement efforts on Ponzi schemes and other frauds involving virtual currencies and ICOs. </a:t>
            </a:r>
          </a:p>
          <a:p>
            <a:pPr marL="365760" indent="-182880">
              <a:spcBef>
                <a:spcPts val="0"/>
              </a:spcBef>
              <a:spcAft>
                <a:spcPts val="600"/>
              </a:spcAft>
            </a:pPr>
            <a:r>
              <a:rPr lang="en-US" sz="1000" dirty="0"/>
              <a:t>Offering and selling non-existent virtual currencies funds may be subject to the CFTC’s and/or SEC’s enforcement jurisdiction.</a:t>
            </a:r>
          </a:p>
          <a:p>
            <a:pPr marL="365760" indent="-182880">
              <a:spcBef>
                <a:spcPts val="0"/>
              </a:spcBef>
              <a:spcAft>
                <a:spcPts val="600"/>
              </a:spcAft>
            </a:pPr>
            <a:r>
              <a:rPr lang="en-US" sz="1000" dirty="0"/>
              <a:t>FCMs or broker-dealers who carry accounts for what may be fraudulent or Ponzi-type funds involving virtual currencies are in the crosshairs of the agencies.</a:t>
            </a: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16</a:t>
            </a:fld>
            <a:endParaRPr lang="en-US" dirty="0"/>
          </a:p>
        </p:txBody>
      </p:sp>
    </p:spTree>
    <p:extLst>
      <p:ext uri="{BB962C8B-B14F-4D97-AF65-F5344CB8AC3E}">
        <p14:creationId xmlns:p14="http://schemas.microsoft.com/office/powerpoint/2010/main" val="93751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CRYPTOCURRENCY CONDUCT ISSUES - RETAIL CUSTOMER ABUSE</a:t>
            </a:r>
            <a:r>
              <a:rPr lang="en-US" dirty="0"/>
              <a:t>                                                            </a:t>
            </a:r>
          </a:p>
        </p:txBody>
      </p:sp>
      <p:sp>
        <p:nvSpPr>
          <p:cNvPr id="3" name="Content Placeholder 2"/>
          <p:cNvSpPr>
            <a:spLocks noGrp="1"/>
          </p:cNvSpPr>
          <p:nvPr>
            <p:ph idx="1"/>
          </p:nvPr>
        </p:nvSpPr>
        <p:spPr>
          <a:xfrm>
            <a:off x="457200" y="877823"/>
            <a:ext cx="8229600" cy="5478527"/>
          </a:xfrm>
        </p:spPr>
        <p:txBody>
          <a:bodyPr>
            <a:normAutofit fontScale="25000" lnSpcReduction="20000"/>
          </a:bodyPr>
          <a:lstStyle/>
          <a:p>
            <a:pPr marL="548640" lvl="1" indent="-182880">
              <a:lnSpc>
                <a:spcPct val="120000"/>
              </a:lnSpc>
              <a:spcBef>
                <a:spcPts val="0"/>
              </a:spcBef>
              <a:spcAft>
                <a:spcPts val="600"/>
              </a:spcAft>
            </a:pPr>
            <a:r>
              <a:rPr lang="en-US" sz="3600" dirty="0"/>
              <a:t>Section 2(c)(2)(D) of the CEA broadly applies to any agreement, contract, or transaction </a:t>
            </a:r>
            <a:r>
              <a:rPr lang="en-US" sz="3600" b="1" dirty="0"/>
              <a:t>in any commodity</a:t>
            </a:r>
            <a:r>
              <a:rPr lang="en-US" sz="3600" dirty="0"/>
              <a:t> that is entered into with, or offered to, a non-eligible contract participant (“ECP”), or non-eligible commercial entity on a leveraged, margined, or financed basis where “actual delivery” of the commodity is not made within 28 days.  This provision characterizes such agreements, contracts, and transactions as unlawful off-exchange futures contracts subject to section 4(a) of the CEA.  Virtual currencies are commodities.  Retail investors are individuals who are not “eligible contract participants.”  Retail commodity transactions are treated under the CEA as futures contracts and must be traded on regulated DCMs.  OTC retail commodity transactions that violate section 2(c)(2)(D) are unlawful.</a:t>
            </a:r>
          </a:p>
          <a:p>
            <a:pPr marL="548640" lvl="1" indent="-182880">
              <a:lnSpc>
                <a:spcPct val="120000"/>
              </a:lnSpc>
              <a:spcBef>
                <a:spcPts val="0"/>
              </a:spcBef>
              <a:spcAft>
                <a:spcPts val="600"/>
              </a:spcAft>
            </a:pPr>
            <a:r>
              <a:rPr lang="en-US" sz="3600" dirty="0"/>
              <a:t>In 2016, in an administrative enforcement proceeding, the CFTC entered into a settlement with Bitfinex, which operated an online platform for retail customers exchanging and trading various virtual currencies, including Bitcoins, on a margined, leveraged or financed basis, without actually delivering the Bitcoins to the retail customers but instead holding the Bitcoins in wallets that it owned and controlled, in violation of the CEA’s “retail commodity transactions” provision that is intended to protect individual retail customers from abuse involving unregulated speculative commodities investments.  </a:t>
            </a:r>
            <a:r>
              <a:rPr lang="en-US" sz="3600" i="1" dirty="0"/>
              <a:t>In the Matter of</a:t>
            </a:r>
            <a:r>
              <a:rPr lang="en-US" sz="3600" dirty="0"/>
              <a:t> </a:t>
            </a:r>
            <a:r>
              <a:rPr lang="en-US" sz="3600" i="1" dirty="0"/>
              <a:t>BFXNA Inc. d/b/a Bitfinex, </a:t>
            </a:r>
            <a:r>
              <a:rPr lang="en-US" sz="3600" dirty="0"/>
              <a:t>CFTC No. 16-19 (June 2, 2016).  The transactions were illegal, off-exchange commodity futures contracts because they were transacted with retail investors and did not result in actual delivery.  </a:t>
            </a:r>
          </a:p>
          <a:p>
            <a:pPr marL="548640" lvl="1" indent="-182880">
              <a:lnSpc>
                <a:spcPct val="120000"/>
              </a:lnSpc>
              <a:spcBef>
                <a:spcPts val="0"/>
              </a:spcBef>
              <a:spcAft>
                <a:spcPts val="600"/>
              </a:spcAft>
            </a:pPr>
            <a:r>
              <a:rPr lang="en-US" sz="3600" dirty="0"/>
              <a:t>In 2017, the CFTC published a proposed interpretation on the meaning of the term “actual delivery” in the context of retail transactions in virtual currencies, in order to determine whether off-exchange transactions involving virtual currencies fall within the CEA’s retail commodity transactions prohibition.  </a:t>
            </a:r>
            <a:r>
              <a:rPr lang="en-US" sz="3600" i="1" dirty="0"/>
              <a:t>Retail Commodity Transactions Involving Virtual Currency,</a:t>
            </a:r>
            <a:r>
              <a:rPr lang="en-US" sz="3600" dirty="0"/>
              <a:t> 82 Fed. Reg. 60335 (Dec. 20, 2017). </a:t>
            </a:r>
          </a:p>
          <a:p>
            <a:pPr marL="548640" lvl="1" indent="-182880">
              <a:lnSpc>
                <a:spcPct val="120000"/>
              </a:lnSpc>
              <a:spcBef>
                <a:spcPts val="0"/>
              </a:spcBef>
              <a:spcAft>
                <a:spcPts val="600"/>
              </a:spcAft>
            </a:pPr>
            <a:r>
              <a:rPr lang="en-US" sz="3600" dirty="0"/>
              <a:t>The CFTC advised that it will look to whether, no later than within 28 days, the retail customer is able to take possession and control of the entire quantity of the virtual currency purchased, regardless of whether the purchase was leveraged or financed, and use it freely in commerce without the seller or platform retaining any security interest in the virtual currency.  Book-out or cash settlement, or where the virtual currency is retained in an omnibus wallet where the platform operator retains the private keys, will not constitute actual delivery.  The CFTC recognized that a virtual currency trading platform may have relationships with depositories for its customers, but the platform (and any financing provider) may not retain an interest in the virtual currency deposited in the depository.</a:t>
            </a:r>
          </a:p>
          <a:p>
            <a:pPr marL="548640" lvl="1" indent="-182880">
              <a:lnSpc>
                <a:spcPct val="120000"/>
              </a:lnSpc>
              <a:spcBef>
                <a:spcPts val="0"/>
              </a:spcBef>
              <a:spcAft>
                <a:spcPts val="600"/>
              </a:spcAft>
            </a:pPr>
            <a:r>
              <a:rPr lang="en-US" sz="3600" dirty="0"/>
              <a:t>On September 27, 2018, the CFTC filed a civil enforcement action in federal court against an alleged unregistered FCM acting in violation of section 4d(a)(1) of the CEA who solicited or accepted orders from U.S. non-ECPs for speculative retail commodity transactions, acted as a counterparty to the transactions, and required bitcoin from the investors to fund the transactions.  The transactions were “contracts for differences” based on gold, oil and other commodity prices.  The CFDs settled in bitcoin on the defendants’ platform without any requirement for delivery/physical settlement.  The CFTC alleged that the CFDs violated section 2(c)(2)(D) of the CEA and were unlawful off-exchange futures contracts.  </a:t>
            </a:r>
            <a:r>
              <a:rPr lang="en-US" sz="3600" i="1" dirty="0"/>
              <a:t>CFTC v. 1Pool Ltd. and Patrick Brunner, </a:t>
            </a:r>
            <a:r>
              <a:rPr lang="en-US" sz="3600" dirty="0"/>
              <a:t>Case No. 1:18-cv-2243 (D.C. Sept. 27, 2018).  On the same day, the SEC commenced an enforcement action against the defendants based on those CFDs that were security-based swaps.  </a:t>
            </a:r>
          </a:p>
          <a:p>
            <a:pPr marL="91440" indent="0">
              <a:lnSpc>
                <a:spcPct val="120000"/>
              </a:lnSpc>
              <a:spcBef>
                <a:spcPts val="0"/>
              </a:spcBef>
              <a:spcAft>
                <a:spcPts val="600"/>
              </a:spcAft>
              <a:buNone/>
            </a:pPr>
            <a:endParaRPr lang="en-US" sz="1000" b="1" u="sng" dirty="0"/>
          </a:p>
          <a:p>
            <a:pPr marL="91440" indent="0">
              <a:lnSpc>
                <a:spcPct val="120000"/>
              </a:lnSpc>
              <a:spcBef>
                <a:spcPts val="0"/>
              </a:spcBef>
              <a:spcAft>
                <a:spcPts val="600"/>
              </a:spcAft>
              <a:buNone/>
            </a:pPr>
            <a:r>
              <a:rPr lang="en-US" sz="4800" b="1" u="sng" dirty="0"/>
              <a:t>Important Takeaways</a:t>
            </a:r>
          </a:p>
          <a:p>
            <a:pPr marL="365760" indent="-182880">
              <a:lnSpc>
                <a:spcPct val="120000"/>
              </a:lnSpc>
              <a:spcBef>
                <a:spcPts val="0"/>
              </a:spcBef>
              <a:spcAft>
                <a:spcPts val="600"/>
              </a:spcAft>
            </a:pPr>
            <a:r>
              <a:rPr lang="en-US" sz="4000" dirty="0"/>
              <a:t>Offering and selling virtual currency investments to retail investors is a path to a close encounter with the CFTC.</a:t>
            </a:r>
          </a:p>
          <a:p>
            <a:pPr marL="365760" indent="-182880">
              <a:lnSpc>
                <a:spcPct val="120000"/>
              </a:lnSpc>
              <a:spcBef>
                <a:spcPts val="0"/>
              </a:spcBef>
              <a:spcAft>
                <a:spcPts val="600"/>
              </a:spcAft>
            </a:pPr>
            <a:r>
              <a:rPr lang="en-US" sz="4000" dirty="0"/>
              <a:t>What constitutes “actual delivery” of virtual currencies is an open issue.</a:t>
            </a:r>
            <a:endParaRPr lang="en-US" sz="3600" dirty="0"/>
          </a:p>
          <a:p>
            <a:pPr marL="91440" indent="0">
              <a:spcAft>
                <a:spcPts val="600"/>
              </a:spcAft>
              <a:buNone/>
            </a:pP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17</a:t>
            </a:fld>
            <a:endParaRPr lang="en-US" dirty="0"/>
          </a:p>
        </p:txBody>
      </p:sp>
    </p:spTree>
    <p:extLst>
      <p:ext uri="{BB962C8B-B14F-4D97-AF65-F5344CB8AC3E}">
        <p14:creationId xmlns:p14="http://schemas.microsoft.com/office/powerpoint/2010/main" val="421090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CRYPTOCURRENCY CONDUCT ISSUES - MANIPULATION</a:t>
            </a:r>
            <a:r>
              <a:rPr lang="en-US" sz="2200" dirty="0"/>
              <a:t> </a:t>
            </a:r>
            <a:r>
              <a:rPr lang="en-US" dirty="0"/>
              <a:t>                                                            </a:t>
            </a:r>
          </a:p>
        </p:txBody>
      </p:sp>
      <p:sp>
        <p:nvSpPr>
          <p:cNvPr id="3" name="Content Placeholder 2"/>
          <p:cNvSpPr>
            <a:spLocks noGrp="1"/>
          </p:cNvSpPr>
          <p:nvPr>
            <p:ph idx="1"/>
          </p:nvPr>
        </p:nvSpPr>
        <p:spPr>
          <a:xfrm>
            <a:off x="457200" y="1024128"/>
            <a:ext cx="8229600" cy="5175504"/>
          </a:xfrm>
        </p:spPr>
        <p:txBody>
          <a:bodyPr>
            <a:normAutofit lnSpcReduction="10000"/>
          </a:bodyPr>
          <a:lstStyle/>
          <a:p>
            <a:pPr marL="365760" lvl="1" indent="-182880">
              <a:lnSpc>
                <a:spcPct val="110000"/>
              </a:lnSpc>
              <a:spcBef>
                <a:spcPts val="0"/>
              </a:spcBef>
              <a:spcAft>
                <a:spcPts val="600"/>
              </a:spcAft>
              <a:buFont typeface="Arial" panose="020B0604020202020204" pitchFamily="34" charset="0"/>
              <a:buChar char="•"/>
            </a:pPr>
            <a:r>
              <a:rPr lang="en-US" sz="1000" dirty="0"/>
              <a:t>WSJ, Aug. 5, 2018</a:t>
            </a:r>
          </a:p>
          <a:p>
            <a:pPr marL="365760" lvl="1" indent="0">
              <a:lnSpc>
                <a:spcPct val="110000"/>
              </a:lnSpc>
              <a:spcBef>
                <a:spcPts val="0"/>
              </a:spcBef>
              <a:spcAft>
                <a:spcPts val="600"/>
              </a:spcAft>
              <a:buNone/>
              <a:tabLst>
                <a:tab pos="111125" algn="l"/>
              </a:tabLst>
            </a:pPr>
            <a:r>
              <a:rPr lang="en-US" sz="1000" b="1" dirty="0"/>
              <a:t>Traders Are Talking Up Cryptocurrencies, Then Dumping Them, Costing Others Millions</a:t>
            </a:r>
          </a:p>
          <a:p>
            <a:pPr marL="365760" lvl="1" indent="0" fontAlgn="base">
              <a:lnSpc>
                <a:spcPct val="110000"/>
              </a:lnSpc>
              <a:spcBef>
                <a:spcPts val="0"/>
              </a:spcBef>
              <a:spcAft>
                <a:spcPts val="600"/>
              </a:spcAft>
              <a:buNone/>
            </a:pPr>
            <a:r>
              <a:rPr lang="en-US" sz="1000" dirty="0"/>
              <a:t>“Dozens of trading groups are manipulating the price of cryptocurrencies on some of the largest online exchanges,  </a:t>
            </a:r>
            <a:br>
              <a:rPr lang="en-US" sz="1000" dirty="0"/>
            </a:br>
            <a:r>
              <a:rPr lang="en-US" sz="1000" dirty="0"/>
              <a:t>generating at least $825 million in trading activity over the past six months—and hundreds of millions in losses for those  </a:t>
            </a:r>
            <a:br>
              <a:rPr lang="en-US" sz="1000" dirty="0"/>
            </a:br>
            <a:r>
              <a:rPr lang="en-US" sz="1000" dirty="0"/>
              <a:t>caught on the wrong side, according to a Wall Street Journal analysis.</a:t>
            </a:r>
          </a:p>
          <a:p>
            <a:pPr marL="365760" lvl="1" indent="0" fontAlgn="base">
              <a:lnSpc>
                <a:spcPct val="110000"/>
              </a:lnSpc>
              <a:spcBef>
                <a:spcPts val="0"/>
              </a:spcBef>
              <a:spcAft>
                <a:spcPts val="600"/>
              </a:spcAft>
              <a:buNone/>
            </a:pPr>
            <a:r>
              <a:rPr lang="en-US" sz="1000" dirty="0"/>
              <a:t>“In a review of trading data and online communications among traders between January and the end of July, the Journal </a:t>
            </a:r>
            <a:br>
              <a:rPr lang="en-US" sz="1000" dirty="0"/>
            </a:br>
            <a:r>
              <a:rPr lang="en-US" sz="1000" dirty="0"/>
              <a:t>identified 175 ‘pump and dump’ schemes involving 121 different digital coins, which show a sudden rise in price and an                </a:t>
            </a:r>
            <a:br>
              <a:rPr lang="en-US" sz="1000" dirty="0"/>
            </a:br>
            <a:r>
              <a:rPr lang="en-US" sz="1000" dirty="0"/>
              <a:t>equally sudden fall minutes later.”</a:t>
            </a:r>
          </a:p>
          <a:p>
            <a:pPr marL="365760" indent="-182880" fontAlgn="base">
              <a:lnSpc>
                <a:spcPct val="110000"/>
              </a:lnSpc>
              <a:spcBef>
                <a:spcPts val="0"/>
              </a:spcBef>
              <a:spcAft>
                <a:spcPts val="600"/>
              </a:spcAft>
            </a:pPr>
            <a:r>
              <a:rPr lang="en-US" sz="1000" dirty="0"/>
              <a:t>Bloomberg, May 24, 2018</a:t>
            </a:r>
          </a:p>
          <a:p>
            <a:pPr marL="365760" indent="0" fontAlgn="base">
              <a:lnSpc>
                <a:spcPct val="110000"/>
              </a:lnSpc>
              <a:spcBef>
                <a:spcPts val="0"/>
              </a:spcBef>
              <a:spcAft>
                <a:spcPts val="600"/>
              </a:spcAft>
              <a:buNone/>
            </a:pPr>
            <a:r>
              <a:rPr lang="en-US" sz="1000" b="1" dirty="0"/>
              <a:t>U.S. Launches Criminal Probe into Bitcoin Price Manipulation</a:t>
            </a:r>
          </a:p>
          <a:p>
            <a:pPr marL="365760" indent="0" fontAlgn="base">
              <a:lnSpc>
                <a:spcPct val="110000"/>
              </a:lnSpc>
              <a:spcBef>
                <a:spcPts val="0"/>
              </a:spcBef>
              <a:spcAft>
                <a:spcPts val="600"/>
              </a:spcAft>
              <a:buNone/>
            </a:pPr>
            <a:r>
              <a:rPr lang="en-US" sz="1000" dirty="0"/>
              <a:t>“The Justice Department has opened a criminal probe into whether traders are manipulating the price of Bitcoin and other digital currencies, dramatically ratcheting up U.S. scrutiny of red-hot markets that critics say are rife with misconduct, according to four people familiar with the matter.</a:t>
            </a:r>
          </a:p>
          <a:p>
            <a:pPr marL="365760" indent="0" fontAlgn="base">
              <a:lnSpc>
                <a:spcPct val="110000"/>
              </a:lnSpc>
              <a:spcBef>
                <a:spcPts val="0"/>
              </a:spcBef>
              <a:spcAft>
                <a:spcPts val="600"/>
              </a:spcAft>
              <a:buNone/>
            </a:pPr>
            <a:r>
              <a:rPr lang="en-US" sz="1000" dirty="0"/>
              <a:t>“The investigation is focused on illegal practices that can influence prices -- such as spoofing, or flooding the market with fake orders to trick other traders into buying or selling, said the people, who asked not to be identified because the review is private. Federal prosecutors are working with the Commodity Futures Trading Commission, a financial regulator that oversees derivatives tied to Bitcoin, the people said.”</a:t>
            </a:r>
          </a:p>
          <a:p>
            <a:pPr marL="365760" indent="-182880" fontAlgn="base">
              <a:lnSpc>
                <a:spcPct val="110000"/>
              </a:lnSpc>
              <a:spcBef>
                <a:spcPts val="0"/>
              </a:spcBef>
              <a:spcAft>
                <a:spcPts val="600"/>
              </a:spcAft>
              <a:tabLst>
                <a:tab pos="176213" algn="l"/>
              </a:tabLst>
            </a:pPr>
            <a:r>
              <a:rPr lang="en-US" sz="1000" dirty="0"/>
              <a:t>Repeated SEC rejection of ETF applications for failure to meet “the requirement that [the product] be designed to prevent fraudulent and manipulative acts and practices.”</a:t>
            </a:r>
          </a:p>
          <a:p>
            <a:pPr marL="365760" indent="-182880" fontAlgn="base">
              <a:lnSpc>
                <a:spcPct val="110000"/>
              </a:lnSpc>
              <a:spcBef>
                <a:spcPts val="0"/>
              </a:spcBef>
              <a:spcAft>
                <a:spcPts val="600"/>
              </a:spcAft>
              <a:tabLst>
                <a:tab pos="176213" algn="l"/>
              </a:tabLst>
            </a:pPr>
            <a:endParaRPr lang="en-US" sz="1000" dirty="0"/>
          </a:p>
          <a:p>
            <a:pPr marL="365760" indent="0">
              <a:lnSpc>
                <a:spcPct val="110000"/>
              </a:lnSpc>
              <a:spcBef>
                <a:spcPts val="0"/>
              </a:spcBef>
              <a:spcAft>
                <a:spcPts val="600"/>
              </a:spcAft>
              <a:buNone/>
            </a:pPr>
            <a:r>
              <a:rPr lang="en-US" sz="1200" b="1" u="sng" dirty="0"/>
              <a:t>Important Takeaways</a:t>
            </a:r>
          </a:p>
          <a:p>
            <a:pPr marL="548640" indent="-182880">
              <a:lnSpc>
                <a:spcPct val="110000"/>
              </a:lnSpc>
              <a:spcBef>
                <a:spcPts val="0"/>
              </a:spcBef>
              <a:spcAft>
                <a:spcPts val="600"/>
              </a:spcAft>
            </a:pPr>
            <a:r>
              <a:rPr lang="en-US" sz="1000" dirty="0"/>
              <a:t>Noise, but no action – yet.</a:t>
            </a:r>
          </a:p>
          <a:p>
            <a:pPr marL="548640" indent="-182880">
              <a:lnSpc>
                <a:spcPct val="110000"/>
              </a:lnSpc>
              <a:spcBef>
                <a:spcPts val="0"/>
              </a:spcBef>
              <a:spcAft>
                <a:spcPts val="600"/>
              </a:spcAft>
            </a:pPr>
            <a:r>
              <a:rPr lang="en-US" sz="1000" dirty="0"/>
              <a:t>CFTC likely anxious to plant its flag in this space.</a:t>
            </a:r>
          </a:p>
          <a:p>
            <a:pPr marL="548640" indent="-182880">
              <a:lnSpc>
                <a:spcPct val="110000"/>
              </a:lnSpc>
              <a:spcBef>
                <a:spcPts val="0"/>
              </a:spcBef>
              <a:spcAft>
                <a:spcPts val="600"/>
              </a:spcAft>
            </a:pPr>
            <a:r>
              <a:rPr lang="en-US" sz="1000" dirty="0"/>
              <a:t>Remember for attempted manipulation, CFTC needs only evidence of intent, an act in furtherance.</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18</a:t>
            </a:fld>
            <a:endParaRPr lang="en-US" dirty="0"/>
          </a:p>
        </p:txBody>
      </p:sp>
    </p:spTree>
    <p:extLst>
      <p:ext uri="{BB962C8B-B14F-4D97-AF65-F5344CB8AC3E}">
        <p14:creationId xmlns:p14="http://schemas.microsoft.com/office/powerpoint/2010/main" val="37535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CRYPTOCURRENCY CONDUCT ISSUES - INSIDER TRADING</a:t>
            </a:r>
            <a:r>
              <a:rPr lang="en-US" sz="2200" dirty="0"/>
              <a:t> </a:t>
            </a:r>
            <a:r>
              <a:rPr lang="en-US" dirty="0"/>
              <a:t>                                                            </a:t>
            </a:r>
          </a:p>
        </p:txBody>
      </p:sp>
      <p:sp>
        <p:nvSpPr>
          <p:cNvPr id="3" name="Content Placeholder 2"/>
          <p:cNvSpPr>
            <a:spLocks noGrp="1"/>
          </p:cNvSpPr>
          <p:nvPr>
            <p:ph idx="1"/>
          </p:nvPr>
        </p:nvSpPr>
        <p:spPr>
          <a:xfrm>
            <a:off x="457200" y="1024128"/>
            <a:ext cx="8229600" cy="5175504"/>
          </a:xfrm>
        </p:spPr>
        <p:txBody>
          <a:bodyPr>
            <a:normAutofit/>
          </a:bodyPr>
          <a:lstStyle/>
          <a:p>
            <a:pPr marL="365760" indent="-182880">
              <a:spcBef>
                <a:spcPts val="0"/>
              </a:spcBef>
              <a:spcAft>
                <a:spcPts val="600"/>
              </a:spcAft>
            </a:pPr>
            <a:r>
              <a:rPr lang="en-US" sz="1000" dirty="0"/>
              <a:t>March 5, 2018</a:t>
            </a:r>
          </a:p>
          <a:p>
            <a:pPr marL="365760" indent="0">
              <a:spcBef>
                <a:spcPts val="0"/>
              </a:spcBef>
              <a:spcAft>
                <a:spcPts val="600"/>
              </a:spcAft>
              <a:buNone/>
            </a:pPr>
            <a:r>
              <a:rPr lang="en-US" sz="1000" b="1" dirty="0"/>
              <a:t>Coinbase Is Getting Sued for Insider Trading</a:t>
            </a:r>
          </a:p>
          <a:p>
            <a:pPr marL="365760" indent="0">
              <a:spcBef>
                <a:spcPts val="0"/>
              </a:spcBef>
              <a:spcAft>
                <a:spcPts val="600"/>
              </a:spcAft>
              <a:buNone/>
            </a:pPr>
            <a:r>
              <a:rPr lang="en-US" sz="1000" i="1" dirty="0"/>
              <a:t>The lawsuit alleges that some were tipped off ahead of the release of Bitcoin </a:t>
            </a:r>
            <a:br>
              <a:rPr lang="en-US" sz="1000" i="1" dirty="0"/>
            </a:br>
            <a:r>
              <a:rPr lang="en-US" sz="1000" i="1" dirty="0"/>
              <a:t>Cash on the platform.</a:t>
            </a:r>
          </a:p>
          <a:p>
            <a:pPr marL="548640" lvl="1" indent="-182880">
              <a:spcBef>
                <a:spcPts val="0"/>
              </a:spcBef>
              <a:spcAft>
                <a:spcPts val="600"/>
              </a:spcAft>
            </a:pPr>
            <a:r>
              <a:rPr lang="en-US" sz="1000" dirty="0"/>
              <a:t>Possible liability under CEA</a:t>
            </a:r>
          </a:p>
          <a:p>
            <a:pPr marL="548640" lvl="1" indent="-182880">
              <a:spcBef>
                <a:spcPts val="0"/>
              </a:spcBef>
              <a:spcAft>
                <a:spcPts val="600"/>
              </a:spcAft>
            </a:pPr>
            <a:r>
              <a:rPr lang="en-US" sz="1000" dirty="0"/>
              <a:t>Possible liability under SEA</a:t>
            </a:r>
          </a:p>
          <a:p>
            <a:pPr marL="365760" indent="-182880">
              <a:spcBef>
                <a:spcPts val="0"/>
              </a:spcBef>
              <a:spcAft>
                <a:spcPts val="600"/>
              </a:spcAft>
            </a:pPr>
            <a:r>
              <a:rPr lang="en-US" sz="1000" dirty="0"/>
              <a:t>Sept. 5, 2018</a:t>
            </a:r>
          </a:p>
          <a:p>
            <a:pPr marL="365760" indent="0">
              <a:spcBef>
                <a:spcPts val="0"/>
              </a:spcBef>
              <a:spcAft>
                <a:spcPts val="600"/>
              </a:spcAft>
              <a:buNone/>
            </a:pPr>
            <a:r>
              <a:rPr lang="en-US" sz="1000" b="1" dirty="0"/>
              <a:t>Someone Took Out a $74 Million Short on Bitcoin Right Before the Drop</a:t>
            </a:r>
          </a:p>
          <a:p>
            <a:pPr marL="365760" indent="0">
              <a:spcBef>
                <a:spcPts val="0"/>
              </a:spcBef>
              <a:spcAft>
                <a:spcPts val="600"/>
              </a:spcAft>
              <a:buNone/>
            </a:pPr>
            <a:r>
              <a:rPr lang="en-US" sz="1000" i="1" dirty="0"/>
              <a:t>An unidentified trader shorted 10,000 BTC prior to the Goldman Sachs-driven sell-off.</a:t>
            </a:r>
          </a:p>
          <a:p>
            <a:pPr marL="365760" indent="0">
              <a:spcBef>
                <a:spcPts val="0"/>
              </a:spcBef>
              <a:spcAft>
                <a:spcPts val="600"/>
              </a:spcAft>
              <a:buNone/>
            </a:pPr>
            <a:r>
              <a:rPr lang="en-US" sz="1000" dirty="0"/>
              <a:t>“The latest evidence of potential manipulation within the Bitcoin market comes with the latest downturn, as an unidentified investor took out a massive short position on BTC just days prior to the major sell-off fueled by </a:t>
            </a:r>
            <a:r>
              <a:rPr lang="en-US" sz="1000"/>
              <a:t>leaked insider information </a:t>
            </a:r>
            <a:r>
              <a:rPr lang="en-US" sz="1000" dirty="0"/>
              <a:t>pertaining to Goldman Sach’s decision to halt its efforts to build a Bitcoin (BTC) trading </a:t>
            </a:r>
            <a:r>
              <a:rPr lang="en-US" sz="1000"/>
              <a:t>desk.”</a:t>
            </a:r>
            <a:endParaRPr lang="en-US" sz="1000" dirty="0"/>
          </a:p>
          <a:p>
            <a:pPr marL="117475" indent="0">
              <a:buNone/>
            </a:pPr>
            <a:endParaRPr lang="en-US" sz="1000" dirty="0"/>
          </a:p>
          <a:p>
            <a:pPr marL="117475" indent="0">
              <a:buNone/>
            </a:pPr>
            <a:endParaRPr lang="en-US" sz="1000" dirty="0"/>
          </a:p>
          <a:p>
            <a:pPr marL="117475" indent="0">
              <a:buNone/>
            </a:pPr>
            <a:endParaRPr lang="en-US" sz="1000" dirty="0"/>
          </a:p>
          <a:p>
            <a:pPr marL="117475" indent="0">
              <a:buNone/>
            </a:pPr>
            <a:endParaRPr lang="en-US" sz="1000" dirty="0"/>
          </a:p>
          <a:p>
            <a:pPr marL="117475" indent="0">
              <a:buNone/>
            </a:pPr>
            <a:endParaRPr lang="en-US" sz="1000" dirty="0"/>
          </a:p>
          <a:p>
            <a:pPr marL="117475" indent="0">
              <a:buNone/>
            </a:pPr>
            <a:endParaRPr lang="en-US" sz="1000" dirty="0"/>
          </a:p>
          <a:p>
            <a:pPr marL="365760" indent="0">
              <a:spcBef>
                <a:spcPts val="0"/>
              </a:spcBef>
              <a:spcAft>
                <a:spcPts val="600"/>
              </a:spcAft>
              <a:buNone/>
            </a:pPr>
            <a:r>
              <a:rPr lang="en-US" sz="1200" b="1" u="sng" dirty="0"/>
              <a:t>Important Takeaways</a:t>
            </a:r>
          </a:p>
          <a:p>
            <a:pPr marL="548640" indent="-182880">
              <a:spcBef>
                <a:spcPts val="0"/>
              </a:spcBef>
              <a:spcAft>
                <a:spcPts val="600"/>
              </a:spcAft>
            </a:pPr>
            <a:r>
              <a:rPr lang="en-US" sz="1000" dirty="0"/>
              <a:t>  Both CFTC and SEC will pursue insider trading theories.</a:t>
            </a:r>
          </a:p>
          <a:p>
            <a:pPr marL="548640" indent="-182880">
              <a:spcBef>
                <a:spcPts val="0"/>
              </a:spcBef>
              <a:spcAft>
                <a:spcPts val="600"/>
              </a:spcAft>
            </a:pPr>
            <a:r>
              <a:rPr lang="en-US" sz="1000" dirty="0"/>
              <a:t>  DOJ may be willing to characterize insider trading as fraud in some circumstances.</a:t>
            </a:r>
          </a:p>
          <a:p>
            <a:pPr marL="548640" indent="-182880">
              <a:spcBef>
                <a:spcPts val="0"/>
              </a:spcBef>
              <a:spcAft>
                <a:spcPts val="600"/>
              </a:spcAft>
            </a:pPr>
            <a:r>
              <a:rPr lang="en-US" sz="1000" dirty="0"/>
              <a:t>  SEC insider trading could apply to coins not labelled as securities, but later viewed as securities by </a:t>
            </a:r>
            <a:br>
              <a:rPr lang="en-US" sz="1000" dirty="0"/>
            </a:br>
            <a:r>
              <a:rPr lang="en-US" sz="1000" dirty="0"/>
              <a:t>   the SEC.</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19</a:t>
            </a:fld>
            <a:endParaRPr lang="en-US" dirty="0"/>
          </a:p>
        </p:txBody>
      </p:sp>
    </p:spTree>
    <p:extLst>
      <p:ext uri="{BB962C8B-B14F-4D97-AF65-F5344CB8AC3E}">
        <p14:creationId xmlns:p14="http://schemas.microsoft.com/office/powerpoint/2010/main" val="104720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0"/>
            <a:ext cx="8851392" cy="799561"/>
          </a:xfrm>
        </p:spPr>
        <p:txBody>
          <a:bodyPr/>
          <a:lstStyle/>
          <a:p>
            <a:r>
              <a:rPr lang="en-US" dirty="0"/>
              <a:t> </a:t>
            </a:r>
            <a:r>
              <a:rPr lang="en-US" sz="1800" dirty="0"/>
              <a:t>TABLE OF CONTENTS</a:t>
            </a:r>
            <a:r>
              <a:rPr lang="en-US" sz="2800" dirty="0"/>
              <a:t> </a:t>
            </a:r>
            <a:r>
              <a:rPr lang="en-US" dirty="0"/>
              <a:t>                                                             </a:t>
            </a:r>
          </a:p>
        </p:txBody>
      </p:sp>
      <p:sp>
        <p:nvSpPr>
          <p:cNvPr id="3" name="Content Placeholder 2"/>
          <p:cNvSpPr>
            <a:spLocks noGrp="1"/>
          </p:cNvSpPr>
          <p:nvPr>
            <p:ph idx="1"/>
          </p:nvPr>
        </p:nvSpPr>
        <p:spPr/>
        <p:txBody>
          <a:bodyPr>
            <a:normAutofit/>
          </a:bodyPr>
          <a:lstStyle/>
          <a:p>
            <a:pPr marL="117475" indent="0">
              <a:spcAft>
                <a:spcPts val="600"/>
              </a:spcAft>
              <a:buNone/>
              <a:tabLst>
                <a:tab pos="7772400" algn="l"/>
              </a:tabLst>
            </a:pPr>
            <a:r>
              <a:rPr lang="en-US" sz="1200" dirty="0"/>
              <a:t>Range of Investigations – CFTC, NFA and Futures Exchanges 	3</a:t>
            </a:r>
          </a:p>
          <a:p>
            <a:pPr marL="117475" indent="0">
              <a:spcAft>
                <a:spcPts val="600"/>
              </a:spcAft>
              <a:buNone/>
              <a:tabLst>
                <a:tab pos="7772400" algn="l"/>
              </a:tabLst>
            </a:pPr>
            <a:r>
              <a:rPr lang="en-US" sz="1200" dirty="0"/>
              <a:t>The Range of Investigations – SEC and FINRA Investigations 	5</a:t>
            </a:r>
          </a:p>
          <a:p>
            <a:pPr marL="117475" indent="0">
              <a:spcAft>
                <a:spcPts val="600"/>
              </a:spcAft>
              <a:buNone/>
              <a:tabLst>
                <a:tab pos="7772400" algn="l"/>
              </a:tabLst>
            </a:pPr>
            <a:r>
              <a:rPr lang="en-US" sz="1200" dirty="0"/>
              <a:t>The Range of Investigations – Department of Justice	6</a:t>
            </a:r>
          </a:p>
          <a:p>
            <a:pPr marL="117475" indent="0">
              <a:spcAft>
                <a:spcPts val="600"/>
              </a:spcAft>
              <a:buNone/>
              <a:tabLst>
                <a:tab pos="7772400" algn="l"/>
              </a:tabLst>
            </a:pPr>
            <a:r>
              <a:rPr lang="en-US" sz="1200" dirty="0"/>
              <a:t>The Range of Investigations – State Securities Regulators, </a:t>
            </a:r>
            <a:br>
              <a:rPr lang="en-US" sz="1200" dirty="0"/>
            </a:br>
            <a:r>
              <a:rPr lang="en-US" sz="1200" dirty="0"/>
              <a:t>     Including the NY Department of Financial Services	7</a:t>
            </a:r>
          </a:p>
          <a:p>
            <a:pPr marL="117475" indent="0">
              <a:spcAft>
                <a:spcPts val="600"/>
              </a:spcAft>
              <a:buNone/>
              <a:tabLst>
                <a:tab pos="7772400" algn="l"/>
              </a:tabLst>
            </a:pPr>
            <a:r>
              <a:rPr lang="en-US" sz="1200" dirty="0"/>
              <a:t>The Range of Investigations – Jurisdiction, Parallel, Cross-border, Industry Sweeps 	8</a:t>
            </a:r>
          </a:p>
          <a:p>
            <a:pPr marL="117475" indent="0">
              <a:spcAft>
                <a:spcPts val="600"/>
              </a:spcAft>
              <a:buNone/>
              <a:tabLst>
                <a:tab pos="7772400" algn="l"/>
              </a:tabLst>
            </a:pPr>
            <a:r>
              <a:rPr lang="en-US" sz="1200" dirty="0"/>
              <a:t>Types of Representations – CTAs, CPOs, FCMs 	10</a:t>
            </a:r>
          </a:p>
          <a:p>
            <a:pPr marL="117475" indent="0">
              <a:spcAft>
                <a:spcPts val="600"/>
              </a:spcAft>
              <a:buNone/>
              <a:tabLst>
                <a:tab pos="7772400" algn="l"/>
              </a:tabLst>
            </a:pPr>
            <a:r>
              <a:rPr lang="en-US" sz="1200" dirty="0"/>
              <a:t>Types of Representations – Exchanges 	11</a:t>
            </a:r>
          </a:p>
          <a:p>
            <a:pPr marL="117475" indent="0">
              <a:spcAft>
                <a:spcPts val="600"/>
              </a:spcAft>
              <a:buNone/>
              <a:tabLst>
                <a:tab pos="7772400" algn="l"/>
              </a:tabLst>
            </a:pPr>
            <a:r>
              <a:rPr lang="en-US" sz="1200" dirty="0"/>
              <a:t>Types of Representations – Cryptocurrency Promotors and Platforms 	12</a:t>
            </a:r>
          </a:p>
          <a:p>
            <a:pPr marL="117475" indent="0">
              <a:spcAft>
                <a:spcPts val="600"/>
              </a:spcAft>
              <a:buNone/>
              <a:tabLst>
                <a:tab pos="7772400" algn="l"/>
              </a:tabLst>
            </a:pPr>
            <a:r>
              <a:rPr lang="en-US" sz="1200" dirty="0"/>
              <a:t>Cryptocurrency Conduct Issues – Fraud 	13</a:t>
            </a:r>
          </a:p>
          <a:p>
            <a:pPr marL="117475" indent="0">
              <a:spcAft>
                <a:spcPts val="600"/>
              </a:spcAft>
              <a:buNone/>
              <a:tabLst>
                <a:tab pos="7772400" algn="l"/>
              </a:tabLst>
            </a:pPr>
            <a:r>
              <a:rPr lang="en-US" sz="1200" dirty="0"/>
              <a:t>Cryptocurrency Conduct Issues – Ponzi Schemes 	15</a:t>
            </a:r>
          </a:p>
          <a:p>
            <a:pPr marL="117475" indent="0">
              <a:spcAft>
                <a:spcPts val="600"/>
              </a:spcAft>
              <a:buNone/>
              <a:tabLst>
                <a:tab pos="7772400" algn="l"/>
              </a:tabLst>
            </a:pPr>
            <a:r>
              <a:rPr lang="en-US" sz="1200" dirty="0"/>
              <a:t>Cryptocurrency Conduct Issues – Retail Customer Abuse                               	17</a:t>
            </a:r>
          </a:p>
          <a:p>
            <a:pPr marL="117475" indent="0">
              <a:spcAft>
                <a:spcPts val="600"/>
              </a:spcAft>
              <a:buNone/>
              <a:tabLst>
                <a:tab pos="7772400" algn="l"/>
              </a:tabLst>
            </a:pPr>
            <a:r>
              <a:rPr lang="en-US" sz="1200" dirty="0"/>
              <a:t>Cryptocurrency Conduct Issues – Manipulation 	18</a:t>
            </a:r>
          </a:p>
          <a:p>
            <a:pPr marL="117475" indent="0">
              <a:spcAft>
                <a:spcPts val="600"/>
              </a:spcAft>
              <a:buNone/>
              <a:tabLst>
                <a:tab pos="7772400" algn="l"/>
              </a:tabLst>
            </a:pPr>
            <a:r>
              <a:rPr lang="en-US" sz="1200" dirty="0"/>
              <a:t>Cryptocurrency Conduct Issues – Insider Trading	19</a:t>
            </a:r>
          </a:p>
        </p:txBody>
      </p:sp>
      <p:sp>
        <p:nvSpPr>
          <p:cNvPr id="4" name="Slide Number Placeholder 3"/>
          <p:cNvSpPr>
            <a:spLocks noGrp="1"/>
          </p:cNvSpPr>
          <p:nvPr>
            <p:ph type="sldNum" sz="quarter" idx="12"/>
          </p:nvPr>
        </p:nvSpPr>
        <p:spPr/>
        <p:txBody>
          <a:bodyPr/>
          <a:lstStyle/>
          <a:p>
            <a:fld id="{60C8F247-81A4-4EFD-9F9F-7611C58387C7}" type="slidenum">
              <a:rPr lang="en-US" smtClean="0"/>
              <a:pPr/>
              <a:t>2</a:t>
            </a:fld>
            <a:endParaRPr lang="en-US" dirty="0"/>
          </a:p>
        </p:txBody>
      </p:sp>
    </p:spTree>
    <p:extLst>
      <p:ext uri="{BB962C8B-B14F-4D97-AF65-F5344CB8AC3E}">
        <p14:creationId xmlns:p14="http://schemas.microsoft.com/office/powerpoint/2010/main" val="6572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2200" dirty="0"/>
              <a:t> </a:t>
            </a:r>
            <a:r>
              <a:rPr lang="en-US" dirty="0"/>
              <a:t>                                                            </a:t>
            </a:r>
          </a:p>
        </p:txBody>
      </p:sp>
      <p:sp>
        <p:nvSpPr>
          <p:cNvPr id="3" name="Content Placeholder 2"/>
          <p:cNvSpPr>
            <a:spLocks noGrp="1"/>
          </p:cNvSpPr>
          <p:nvPr>
            <p:ph idx="1"/>
          </p:nvPr>
        </p:nvSpPr>
        <p:spPr>
          <a:xfrm>
            <a:off x="457200" y="1024128"/>
            <a:ext cx="8229600" cy="5175504"/>
          </a:xfrm>
        </p:spPr>
        <p:txBody>
          <a:bodyPr>
            <a:normAutofit/>
          </a:bodyPr>
          <a:lstStyle/>
          <a:p>
            <a:pPr marL="0" lvl="0" indent="0" algn="ctr">
              <a:spcBef>
                <a:spcPts val="0"/>
              </a:spcBef>
              <a:spcAft>
                <a:spcPts val="4200"/>
              </a:spcAft>
              <a:buNone/>
            </a:pPr>
            <a:r>
              <a:rPr lang="en-US" sz="1800" dirty="0"/>
              <a:t>Please do not hesitate to contact any of us:</a:t>
            </a:r>
          </a:p>
          <a:p>
            <a:pPr marL="0" lvl="3" indent="0" algn="ctr">
              <a:spcBef>
                <a:spcPts val="0"/>
              </a:spcBef>
              <a:spcAft>
                <a:spcPts val="600"/>
              </a:spcAft>
              <a:buNone/>
            </a:pPr>
            <a:r>
              <a:rPr lang="en-US" i="1" dirty="0"/>
              <a:t>Geoffrey Aronow, Partner, (202) 736-8023, </a:t>
            </a:r>
            <a:r>
              <a:rPr lang="en-US" i="1" dirty="0">
                <a:hlinkClick r:id="rId2"/>
              </a:rPr>
              <a:t>garonow@sidley.com</a:t>
            </a:r>
            <a:endParaRPr lang="en-US" i="1" dirty="0"/>
          </a:p>
          <a:p>
            <a:pPr marL="0" lvl="3" indent="0" algn="ctr">
              <a:spcBef>
                <a:spcPts val="0"/>
              </a:spcBef>
              <a:spcAft>
                <a:spcPts val="600"/>
              </a:spcAft>
              <a:buNone/>
            </a:pPr>
            <a:r>
              <a:rPr lang="en-US" i="1" dirty="0"/>
              <a:t>Michael Levy, Partner, (212) 839-7341, </a:t>
            </a:r>
            <a:r>
              <a:rPr lang="en-US" i="1" dirty="0">
                <a:hlinkClick r:id="rId3"/>
              </a:rPr>
              <a:t>mlevy@sidley.com</a:t>
            </a:r>
            <a:endParaRPr lang="en-US" i="1" dirty="0"/>
          </a:p>
          <a:p>
            <a:pPr marL="0" lvl="3" indent="0" algn="ctr">
              <a:spcBef>
                <a:spcPts val="0"/>
              </a:spcBef>
              <a:spcAft>
                <a:spcPts val="600"/>
              </a:spcAft>
              <a:buNone/>
            </a:pPr>
            <a:r>
              <a:rPr lang="en-US" i="1" dirty="0"/>
              <a:t>Michael Sackheim, Senior Counsel, (212) 839-5503, </a:t>
            </a:r>
            <a:r>
              <a:rPr lang="en-US" i="1" dirty="0">
                <a:hlinkClick r:id="rId4"/>
              </a:rPr>
              <a:t>msackheim@sidley.com</a:t>
            </a:r>
            <a:endParaRPr lang="en-US" i="1" dirty="0"/>
          </a:p>
          <a:p>
            <a:pPr marL="0" lvl="3" indent="0" algn="ctr">
              <a:spcBef>
                <a:spcPts val="0"/>
              </a:spcBef>
              <a:buNone/>
            </a:pPr>
            <a:r>
              <a:rPr lang="en-US" i="1" dirty="0"/>
              <a:t>Timothy J. Treanor, Partner, (212) 839-8564, </a:t>
            </a:r>
            <a:r>
              <a:rPr lang="en-US" i="1" dirty="0">
                <a:hlinkClick r:id="rId5"/>
              </a:rPr>
              <a:t>ttreanor@sidley.com</a:t>
            </a:r>
            <a:endParaRPr lang="en-US" i="1" dirty="0"/>
          </a:p>
          <a:p>
            <a:pPr marL="685811" lvl="3" indent="0" algn="ctr">
              <a:buNone/>
            </a:pPr>
            <a:endParaRPr lang="en-US" i="1" dirty="0"/>
          </a:p>
          <a:p>
            <a:pPr marL="685811" lvl="3" indent="0">
              <a:buNone/>
            </a:pPr>
            <a:endParaRPr lang="en-US" i="1" dirty="0"/>
          </a:p>
          <a:p>
            <a:pPr marL="685811" lvl="3" indent="0">
              <a:buNone/>
            </a:pPr>
            <a:endParaRPr lang="en-US" i="1" dirty="0"/>
          </a:p>
          <a:p>
            <a:pPr marL="0" lvl="3" indent="0" algn="ctr">
              <a:spcBef>
                <a:spcPts val="0"/>
              </a:spcBef>
              <a:buNone/>
            </a:pPr>
            <a:r>
              <a:rPr lang="en-US" sz="1400" i="1" dirty="0"/>
              <a:t>This power point presentation is for informational purposes only and does not constitute legal advice.  This information is not intended to create, and the receipt of it does not constitute,</a:t>
            </a:r>
            <a:br>
              <a:rPr lang="en-US" sz="1400" i="1" dirty="0"/>
            </a:br>
            <a:r>
              <a:rPr lang="en-US" sz="1400" i="1" dirty="0"/>
              <a:t>a lawyer-client relationship. Readers and attendees should not act upon this information </a:t>
            </a:r>
            <a:br>
              <a:rPr lang="en-US" sz="1400" i="1" dirty="0"/>
            </a:br>
            <a:r>
              <a:rPr lang="en-US" sz="1400" i="1" dirty="0"/>
              <a:t>without seeking advice from professional advisers. The content of this article does not </a:t>
            </a:r>
            <a:br>
              <a:rPr lang="en-US" sz="1400" i="1" dirty="0"/>
            </a:br>
            <a:r>
              <a:rPr lang="en-US" sz="1400" i="1" dirty="0"/>
              <a:t>reflect the views of Sidley Austin LLP.</a:t>
            </a:r>
            <a:endParaRPr lang="en-US" sz="14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20</a:t>
            </a:fld>
            <a:endParaRPr lang="en-US" dirty="0"/>
          </a:p>
        </p:txBody>
      </p:sp>
    </p:spTree>
    <p:extLst>
      <p:ext uri="{BB962C8B-B14F-4D97-AF65-F5344CB8AC3E}">
        <p14:creationId xmlns:p14="http://schemas.microsoft.com/office/powerpoint/2010/main" val="127477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50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6445"/>
          </a:xfrm>
        </p:spPr>
        <p:txBody>
          <a:bodyPr>
            <a:normAutofit fontScale="90000"/>
          </a:bodyPr>
          <a:lstStyle/>
          <a:p>
            <a:r>
              <a:rPr lang="en-US" dirty="0"/>
              <a:t> </a:t>
            </a:r>
            <a:r>
              <a:rPr lang="en-US" sz="2000" dirty="0"/>
              <a:t>THE RANGE OF INVESTIGATIONS - CFTC, NFA AND FUTURES EXCHANGES</a:t>
            </a:r>
            <a:r>
              <a:rPr lang="en-US" sz="2200" dirty="0"/>
              <a:t> </a:t>
            </a:r>
            <a:r>
              <a:rPr lang="en-US" dirty="0"/>
              <a:t>                                                            </a:t>
            </a:r>
          </a:p>
        </p:txBody>
      </p:sp>
      <p:sp>
        <p:nvSpPr>
          <p:cNvPr id="3" name="Content Placeholder 2"/>
          <p:cNvSpPr>
            <a:spLocks noGrp="1"/>
          </p:cNvSpPr>
          <p:nvPr>
            <p:ph idx="1"/>
          </p:nvPr>
        </p:nvSpPr>
        <p:spPr>
          <a:xfrm>
            <a:off x="457200" y="1076632"/>
            <a:ext cx="8229600" cy="5279718"/>
          </a:xfrm>
        </p:spPr>
        <p:txBody>
          <a:bodyPr>
            <a:normAutofit fontScale="62500" lnSpcReduction="20000"/>
          </a:bodyPr>
          <a:lstStyle/>
          <a:p>
            <a:pPr marL="91440" lvl="0" indent="0">
              <a:lnSpc>
                <a:spcPct val="110000"/>
              </a:lnSpc>
              <a:spcBef>
                <a:spcPts val="0"/>
              </a:spcBef>
              <a:spcAft>
                <a:spcPts val="600"/>
              </a:spcAft>
              <a:buNone/>
            </a:pPr>
            <a:r>
              <a:rPr lang="en-US" sz="1800" u="sng" dirty="0"/>
              <a:t>CFTC</a:t>
            </a:r>
          </a:p>
          <a:p>
            <a:pPr marL="365760" indent="-182880">
              <a:lnSpc>
                <a:spcPct val="120000"/>
              </a:lnSpc>
              <a:spcBef>
                <a:spcPts val="0"/>
              </a:spcBef>
              <a:spcAft>
                <a:spcPts val="600"/>
              </a:spcAft>
            </a:pPr>
            <a:r>
              <a:rPr lang="en-US" sz="1600" dirty="0"/>
              <a:t>CFTC has the authority to investigate and civilly prosecute violative activities involving cryptocurrency derivatives.</a:t>
            </a:r>
          </a:p>
          <a:p>
            <a:pPr marL="365760" indent="-182880">
              <a:lnSpc>
                <a:spcPct val="120000"/>
              </a:lnSpc>
              <a:spcBef>
                <a:spcPts val="0"/>
              </a:spcBef>
              <a:spcAft>
                <a:spcPts val="600"/>
              </a:spcAft>
            </a:pPr>
            <a:r>
              <a:rPr lang="en-US" sz="1600" dirty="0"/>
              <a:t>Under CFTC Rule 180.1, CFTC also has the authority to investigate and civilly prosecute manipulative, fraudulent or deceitful activity in connection with any contract of sale of any commodity in interstate commerce, </a:t>
            </a:r>
            <a:r>
              <a:rPr lang="en-US" sz="1600" i="1" dirty="0"/>
              <a:t>i.e., </a:t>
            </a:r>
            <a:r>
              <a:rPr lang="en-US" sz="1600" dirty="0"/>
              <a:t>non-derivatives transactions involving cryptocurrencies. </a:t>
            </a:r>
          </a:p>
          <a:p>
            <a:pPr marL="365760" lvl="0" indent="-182880">
              <a:lnSpc>
                <a:spcPct val="120000"/>
              </a:lnSpc>
              <a:spcBef>
                <a:spcPts val="0"/>
              </a:spcBef>
              <a:spcAft>
                <a:spcPts val="600"/>
              </a:spcAft>
            </a:pPr>
            <a:r>
              <a:rPr lang="en-US" sz="1600" dirty="0"/>
              <a:t>CFTC’s Staff Advisory No. 18-14 (May 21, 2018), </a:t>
            </a:r>
            <a:r>
              <a:rPr lang="en-US" sz="1600" i="1" dirty="0"/>
              <a:t>Advisory With Respect to Virtual Currency Derivative Product Listings.</a:t>
            </a:r>
          </a:p>
          <a:p>
            <a:pPr marL="548640" lvl="1" indent="-182880">
              <a:lnSpc>
                <a:spcPct val="120000"/>
              </a:lnSpc>
              <a:spcBef>
                <a:spcPts val="0"/>
              </a:spcBef>
              <a:spcAft>
                <a:spcPts val="600"/>
              </a:spcAft>
            </a:pPr>
            <a:r>
              <a:rPr lang="en-US" sz="1600" dirty="0"/>
              <a:t>Enhanced market surveillance by the Division of Enforcement </a:t>
            </a:r>
          </a:p>
          <a:p>
            <a:pPr marL="548640" lvl="1" indent="-182880">
              <a:lnSpc>
                <a:spcPct val="120000"/>
              </a:lnSpc>
              <a:spcBef>
                <a:spcPts val="0"/>
              </a:spcBef>
              <a:spcAft>
                <a:spcPts val="600"/>
              </a:spcAft>
            </a:pPr>
            <a:r>
              <a:rPr lang="en-US" sz="1600" dirty="0"/>
              <a:t>Coordination with the CFTC’s surveillance team</a:t>
            </a:r>
          </a:p>
          <a:p>
            <a:pPr marL="548640" lvl="1" indent="-182880">
              <a:lnSpc>
                <a:spcPct val="120000"/>
              </a:lnSpc>
              <a:spcBef>
                <a:spcPts val="0"/>
              </a:spcBef>
              <a:spcAft>
                <a:spcPts val="600"/>
              </a:spcAft>
            </a:pPr>
            <a:r>
              <a:rPr lang="en-US" sz="1600" dirty="0"/>
              <a:t>Exchanges to provide trade data and information about the underlying spot markets that comprise the cash settlement price</a:t>
            </a:r>
          </a:p>
          <a:p>
            <a:pPr marL="548640" lvl="1" indent="-182880">
              <a:lnSpc>
                <a:spcPct val="120000"/>
              </a:lnSpc>
              <a:spcBef>
                <a:spcPts val="0"/>
              </a:spcBef>
              <a:spcAft>
                <a:spcPts val="600"/>
              </a:spcAft>
            </a:pPr>
            <a:r>
              <a:rPr lang="en-US" sz="1600" dirty="0"/>
              <a:t>Real-time monitoring for manipulative trading, disorderly trading and system anomalies</a:t>
            </a:r>
          </a:p>
          <a:p>
            <a:pPr marL="548640" lvl="1" indent="-182880">
              <a:lnSpc>
                <a:spcPct val="120000"/>
              </a:lnSpc>
              <a:spcBef>
                <a:spcPts val="0"/>
              </a:spcBef>
              <a:spcAft>
                <a:spcPts val="600"/>
              </a:spcAft>
            </a:pPr>
            <a:r>
              <a:rPr lang="en-US" sz="1600" dirty="0"/>
              <a:t>Encourages inter-exchange information-sharing arrangements that provide access to trade data on underlying spot markets</a:t>
            </a:r>
          </a:p>
          <a:p>
            <a:pPr marL="365760" indent="-184150">
              <a:lnSpc>
                <a:spcPct val="120000"/>
              </a:lnSpc>
              <a:spcBef>
                <a:spcPts val="0"/>
              </a:spcBef>
              <a:spcAft>
                <a:spcPts val="600"/>
              </a:spcAft>
            </a:pPr>
            <a:r>
              <a:rPr lang="en-US" sz="1600" dirty="0"/>
              <a:t>In May 2018, the CFTC reportedly subpoenaed four cryptocurrency exchanges -- Coinbase, Kraken, itBit, and Bitstamp -- for “comprehensive trading data” to assist a probe into whether manipulation is distorting prices of bitcoin futures.  </a:t>
            </a:r>
            <a:r>
              <a:rPr lang="en-US" sz="1600" i="1" dirty="0"/>
              <a:t>U.S. Regulator Demands Trading Data From Bitcoin Exchanges in Manipulation Probe,</a:t>
            </a:r>
            <a:r>
              <a:rPr lang="en-US" sz="1600" dirty="0"/>
              <a:t> </a:t>
            </a:r>
            <a:r>
              <a:rPr lang="en-US" sz="1600" u="sng" dirty="0"/>
              <a:t>Wall Street Journal</a:t>
            </a:r>
            <a:r>
              <a:rPr lang="en-US" sz="1600" dirty="0"/>
              <a:t> (June 8, 2018).</a:t>
            </a:r>
          </a:p>
          <a:p>
            <a:pPr marL="365760" indent="-184150">
              <a:lnSpc>
                <a:spcPct val="120000"/>
              </a:lnSpc>
              <a:spcBef>
                <a:spcPts val="0"/>
              </a:spcBef>
              <a:spcAft>
                <a:spcPts val="600"/>
              </a:spcAft>
            </a:pPr>
            <a:r>
              <a:rPr lang="en-US" sz="1600" dirty="0"/>
              <a:t>CFTC and the DOJ are reportedly investigating criminal manipulative activity involving bitcoin and ether spot and futures trading, including spoofing and wash trading.  “</a:t>
            </a:r>
            <a:r>
              <a:rPr lang="en-US" sz="1600" i="1" dirty="0"/>
              <a:t>U.S. Launches Criminal Probe into Bitcoin Price Manipulation</a:t>
            </a:r>
            <a:r>
              <a:rPr lang="en-US" sz="1600" dirty="0"/>
              <a:t>,” </a:t>
            </a:r>
            <a:r>
              <a:rPr lang="en-US" sz="1600" u="sng" dirty="0"/>
              <a:t>Bloomberg</a:t>
            </a:r>
            <a:r>
              <a:rPr lang="en-US" sz="1600" dirty="0"/>
              <a:t> (May 24, 2018).  Reportedly, the joint investigation has also reached outside the U.S., U.K. traders and other non-U.S. traders.  </a:t>
            </a:r>
            <a:r>
              <a:rPr lang="en-US" sz="1600" i="1" dirty="0"/>
              <a:t>Bitcoin Investigation to Focus on British Traders,</a:t>
            </a:r>
            <a:r>
              <a:rPr lang="en-US" sz="1600" dirty="0"/>
              <a:t>  </a:t>
            </a:r>
            <a:r>
              <a:rPr lang="en-US" sz="1600" u="sng" dirty="0"/>
              <a:t>The Times</a:t>
            </a:r>
            <a:r>
              <a:rPr lang="en-US" sz="1600" dirty="0"/>
              <a:t> (May 25, 2018).</a:t>
            </a:r>
          </a:p>
          <a:p>
            <a:pPr marL="91440" indent="0">
              <a:lnSpc>
                <a:spcPct val="110000"/>
              </a:lnSpc>
              <a:spcBef>
                <a:spcPts val="0"/>
              </a:spcBef>
              <a:spcAft>
                <a:spcPts val="600"/>
              </a:spcAft>
              <a:buNone/>
            </a:pPr>
            <a:r>
              <a:rPr lang="en-US" sz="1800" u="sng" dirty="0"/>
              <a:t>NFA</a:t>
            </a:r>
          </a:p>
          <a:p>
            <a:pPr marL="365760" indent="-184150">
              <a:lnSpc>
                <a:spcPct val="110000"/>
              </a:lnSpc>
              <a:spcBef>
                <a:spcPts val="0"/>
              </a:spcBef>
              <a:spcAft>
                <a:spcPts val="600"/>
              </a:spcAft>
            </a:pPr>
            <a:r>
              <a:rPr lang="en-US" sz="1600" dirty="0"/>
              <a:t>As a self-regulatory organization, the NFA can investigate and bring membership disciplinary actions against NFA members, but has no jurisdiction over non-members.</a:t>
            </a:r>
          </a:p>
          <a:p>
            <a:pPr marL="365760" indent="-184150">
              <a:lnSpc>
                <a:spcPct val="110000"/>
              </a:lnSpc>
              <a:spcBef>
                <a:spcPts val="0"/>
              </a:spcBef>
              <a:spcAft>
                <a:spcPts val="600"/>
              </a:spcAft>
            </a:pPr>
            <a:r>
              <a:rPr lang="en-US" sz="1600" dirty="0"/>
              <a:t>NFA Notice 1-17-27 (December 6, 2017), </a:t>
            </a:r>
            <a:r>
              <a:rPr lang="en-US" sz="1600" i="1" dirty="0"/>
              <a:t>Additional Reporting Requirements Regarding Virtual Currency Futures Products for FCMs for Which NFA is the DSRO</a:t>
            </a:r>
            <a:r>
              <a:rPr lang="en-US" sz="1600" dirty="0"/>
              <a:t>.</a:t>
            </a:r>
          </a:p>
          <a:p>
            <a:pPr marL="548640" lvl="1" indent="-182880">
              <a:lnSpc>
                <a:spcPct val="110000"/>
              </a:lnSpc>
              <a:spcBef>
                <a:spcPts val="0"/>
              </a:spcBef>
              <a:spcAft>
                <a:spcPts val="600"/>
              </a:spcAft>
            </a:pPr>
            <a:r>
              <a:rPr lang="en-US" sz="1600" dirty="0"/>
              <a:t>FCMs must immediately notify NFA if the FCM decides to offer its customers or non-customers the ability to trade any virtual currency futures product</a:t>
            </a:r>
          </a:p>
          <a:p>
            <a:pPr marL="548640" lvl="1" indent="-182880">
              <a:lnSpc>
                <a:spcPct val="110000"/>
              </a:lnSpc>
              <a:spcBef>
                <a:spcPts val="0"/>
              </a:spcBef>
              <a:spcAft>
                <a:spcPts val="600"/>
              </a:spcAft>
            </a:pPr>
            <a:r>
              <a:rPr lang="en-US" sz="1600" dirty="0"/>
              <a:t>Similar NFA Notice 1-17-29 for IBs.</a:t>
            </a:r>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3</a:t>
            </a:fld>
            <a:endParaRPr lang="en-US" dirty="0"/>
          </a:p>
        </p:txBody>
      </p:sp>
    </p:spTree>
    <p:extLst>
      <p:ext uri="{BB962C8B-B14F-4D97-AF65-F5344CB8AC3E}">
        <p14:creationId xmlns:p14="http://schemas.microsoft.com/office/powerpoint/2010/main" val="318949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THE RANGE OF INVESTIGATIONS - CFTC, NFA AND FUTURES (CONT’D)</a:t>
            </a:r>
            <a:r>
              <a:rPr lang="en-US" sz="2200" dirty="0"/>
              <a:t> </a:t>
            </a:r>
            <a:r>
              <a:rPr lang="en-US" dirty="0"/>
              <a:t>                                                            </a:t>
            </a:r>
          </a:p>
        </p:txBody>
      </p:sp>
      <p:sp>
        <p:nvSpPr>
          <p:cNvPr id="3" name="Content Placeholder 2"/>
          <p:cNvSpPr>
            <a:spLocks noGrp="1"/>
          </p:cNvSpPr>
          <p:nvPr>
            <p:ph idx="1"/>
          </p:nvPr>
        </p:nvSpPr>
        <p:spPr>
          <a:xfrm>
            <a:off x="457200" y="932688"/>
            <a:ext cx="8229600" cy="5495544"/>
          </a:xfrm>
        </p:spPr>
        <p:txBody>
          <a:bodyPr>
            <a:normAutofit/>
          </a:bodyPr>
          <a:lstStyle/>
          <a:p>
            <a:pPr marL="365760" indent="-184150">
              <a:spcBef>
                <a:spcPts val="0"/>
              </a:spcBef>
              <a:spcAft>
                <a:spcPts val="600"/>
              </a:spcAft>
            </a:pPr>
            <a:r>
              <a:rPr lang="en-US" sz="1000" dirty="0"/>
              <a:t>NFA Notice 1-17-28 (December 14, 2017), </a:t>
            </a:r>
            <a:r>
              <a:rPr lang="en-US" sz="1000" i="1" dirty="0"/>
              <a:t>Additional Reporting Requirements for CPOs and CTAs that Trade Virtual Currency Products.</a:t>
            </a:r>
            <a:endParaRPr lang="en-US" sz="1000" dirty="0"/>
          </a:p>
          <a:p>
            <a:pPr marL="548640" lvl="1" indent="-182880">
              <a:spcBef>
                <a:spcPts val="0"/>
              </a:spcBef>
              <a:spcAft>
                <a:spcPts val="600"/>
              </a:spcAft>
            </a:pPr>
            <a:r>
              <a:rPr lang="en-US" sz="1000" dirty="0"/>
              <a:t>Must immediately notify NFA by amending the firm-level section of its annual questionnaire if it executes any virtual currency or virtual currency derivative on behalf of a pool or managed account and when it begins trading these products.</a:t>
            </a:r>
          </a:p>
          <a:p>
            <a:pPr marL="365760" indent="-182880">
              <a:spcBef>
                <a:spcPts val="0"/>
              </a:spcBef>
              <a:spcAft>
                <a:spcPts val="600"/>
              </a:spcAft>
            </a:pPr>
            <a:r>
              <a:rPr lang="en-US" sz="1000" dirty="0"/>
              <a:t>NFA Bylaw 1101 provides that “No Member may carry an account, accept an order or handle a transaction in commodity futures contracts for or on behalf of any non-Member of NFA, or suspended Member, that is required to be registered with the Commission as an FCM, IB, CPO, CTA or LTM, and that is acting in respect to the account, order or transaction for a customer, a commodity pool or participant therein, a client of a commodity trading advisor, or any other person… ”  NFA will examine any NFA member who does any business with a virtual currency investment fund, customer, platform or adviser to determine whether NFA Bylaw 1101 has been complied with and the good faith procedures the member implemented to assure compliance. </a:t>
            </a:r>
          </a:p>
          <a:p>
            <a:pPr marL="91440" lvl="0" indent="0">
              <a:spcBef>
                <a:spcPts val="0"/>
              </a:spcBef>
              <a:spcAft>
                <a:spcPts val="600"/>
              </a:spcAft>
              <a:buNone/>
            </a:pPr>
            <a:r>
              <a:rPr lang="en-US" sz="1100" u="sng" dirty="0"/>
              <a:t>Futures Exchanges</a:t>
            </a:r>
          </a:p>
          <a:p>
            <a:pPr marL="365760" indent="-184150">
              <a:spcBef>
                <a:spcPts val="0"/>
              </a:spcBef>
              <a:spcAft>
                <a:spcPts val="600"/>
              </a:spcAft>
            </a:pPr>
            <a:r>
              <a:rPr lang="en-US" sz="1000" dirty="0"/>
              <a:t>Chicago Mercantile Exchange and the Chicago Board Options Exchange are CFTC-regulated designated contract markets for the trading of Bitcoin futures contracts.  To be listed on a designated contract market, DCM Core Principal 3 requires that the futures contract is “not readily susceptible to manipulation.”  CME has entered into information-sharing agreements with the  unregulated cryptocurrency exchanges that form the basis for the reference rate for the CME Bitcoin futures contract, allowing CME to obtain data and information regarding the underlying spot market in order to conduct robust surveillance and investigations regarding the trading of their Bitcoin futures contract.</a:t>
            </a:r>
          </a:p>
          <a:p>
            <a:pPr marL="365760" indent="-184150">
              <a:spcBef>
                <a:spcPts val="0"/>
              </a:spcBef>
              <a:spcAft>
                <a:spcPts val="600"/>
              </a:spcAft>
            </a:pPr>
            <a:r>
              <a:rPr lang="en-US" sz="1000" dirty="0"/>
              <a:t>The major regulated designated contract markets on which cryptocurrency futures are traded have rules that permit them to investigate and bring disciplinary actions against their members as well as non-members who trade on the exchange.  Their rules provide that trading on the exchange constitutes a submission to the exchange’s jurisdiction.</a:t>
            </a:r>
          </a:p>
          <a:p>
            <a:pPr marL="91440" indent="0">
              <a:spcBef>
                <a:spcPts val="0"/>
              </a:spcBef>
              <a:spcAft>
                <a:spcPts val="600"/>
              </a:spcAft>
              <a:buNone/>
            </a:pPr>
            <a:r>
              <a:rPr lang="en-US" sz="1200" b="1" u="sng" dirty="0"/>
              <a:t>Important Takeaways</a:t>
            </a:r>
          </a:p>
          <a:p>
            <a:pPr marL="365760" indent="-182880">
              <a:spcBef>
                <a:spcPts val="0"/>
              </a:spcBef>
              <a:spcAft>
                <a:spcPts val="600"/>
              </a:spcAft>
            </a:pPr>
            <a:r>
              <a:rPr lang="en-US" sz="1000" dirty="0"/>
              <a:t>CFTC has the authority to investigate and bring enforcement actions involving fraud or manipulation in spot, cash and forward virtual currency transactions, they do not have to be derivatives.  </a:t>
            </a:r>
          </a:p>
          <a:p>
            <a:pPr marL="365760" indent="-182880">
              <a:spcBef>
                <a:spcPts val="0"/>
              </a:spcBef>
              <a:spcAft>
                <a:spcPts val="600"/>
              </a:spcAft>
            </a:pPr>
            <a:r>
              <a:rPr lang="en-US" sz="1000" dirty="0"/>
              <a:t>NFA is keeping a close eye on the virtual currency activities of CFTC registrants.</a:t>
            </a:r>
          </a:p>
          <a:p>
            <a:pPr marL="365760" indent="-182880">
              <a:spcBef>
                <a:spcPts val="0"/>
              </a:spcBef>
              <a:spcAft>
                <a:spcPts val="600"/>
              </a:spcAft>
            </a:pPr>
            <a:r>
              <a:rPr lang="en-US" sz="1000" dirty="0"/>
              <a:t>Futures exchanges have enhanced market surveillance efforts involving the virtual currencies that underlay their futures contracts.</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4</a:t>
            </a:fld>
            <a:endParaRPr lang="en-US" dirty="0"/>
          </a:p>
        </p:txBody>
      </p:sp>
    </p:spTree>
    <p:extLst>
      <p:ext uri="{BB962C8B-B14F-4D97-AF65-F5344CB8AC3E}">
        <p14:creationId xmlns:p14="http://schemas.microsoft.com/office/powerpoint/2010/main" val="249277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THE RANGE OF INVESTIGATIONS - SEC AND FINRA INVESTIGATIONS</a:t>
            </a:r>
            <a:r>
              <a:rPr lang="en-US" sz="2200" dirty="0"/>
              <a:t> </a:t>
            </a:r>
            <a:r>
              <a:rPr lang="en-US" dirty="0"/>
              <a:t>                                                            </a:t>
            </a:r>
          </a:p>
        </p:txBody>
      </p:sp>
      <p:sp>
        <p:nvSpPr>
          <p:cNvPr id="3" name="Content Placeholder 2"/>
          <p:cNvSpPr>
            <a:spLocks noGrp="1"/>
          </p:cNvSpPr>
          <p:nvPr>
            <p:ph idx="1"/>
          </p:nvPr>
        </p:nvSpPr>
        <p:spPr>
          <a:xfrm>
            <a:off x="457200" y="1024128"/>
            <a:ext cx="8229600" cy="5332222"/>
          </a:xfrm>
        </p:spPr>
        <p:txBody>
          <a:bodyPr>
            <a:normAutofit/>
          </a:bodyPr>
          <a:lstStyle/>
          <a:p>
            <a:pPr marL="91440" indent="0">
              <a:lnSpc>
                <a:spcPct val="110000"/>
              </a:lnSpc>
              <a:spcBef>
                <a:spcPts val="0"/>
              </a:spcBef>
              <a:spcAft>
                <a:spcPts val="600"/>
              </a:spcAft>
              <a:buNone/>
            </a:pPr>
            <a:r>
              <a:rPr lang="en-US" sz="1100" u="sng" dirty="0"/>
              <a:t>ICOs</a:t>
            </a:r>
          </a:p>
          <a:p>
            <a:pPr marL="548640" lvl="1" indent="-182880">
              <a:lnSpc>
                <a:spcPct val="110000"/>
              </a:lnSpc>
              <a:spcBef>
                <a:spcPts val="0"/>
              </a:spcBef>
              <a:spcAft>
                <a:spcPts val="600"/>
              </a:spcAft>
            </a:pPr>
            <a:r>
              <a:rPr lang="en-US" sz="1000" dirty="0"/>
              <a:t>Section 5 of the Securities Act</a:t>
            </a:r>
          </a:p>
          <a:p>
            <a:pPr marL="548640" lvl="1" indent="-182880">
              <a:lnSpc>
                <a:spcPct val="110000"/>
              </a:lnSpc>
              <a:spcBef>
                <a:spcPts val="0"/>
              </a:spcBef>
              <a:spcAft>
                <a:spcPts val="600"/>
              </a:spcAft>
            </a:pPr>
            <a:r>
              <a:rPr lang="en-US" sz="1000" dirty="0"/>
              <a:t>Section 10(b) of the Exchange Act</a:t>
            </a:r>
          </a:p>
          <a:p>
            <a:pPr marL="91440" indent="0">
              <a:lnSpc>
                <a:spcPct val="110000"/>
              </a:lnSpc>
              <a:spcBef>
                <a:spcPts val="0"/>
              </a:spcBef>
              <a:spcAft>
                <a:spcPts val="600"/>
              </a:spcAft>
              <a:buNone/>
            </a:pPr>
            <a:r>
              <a:rPr lang="en-US" sz="1100" u="sng" dirty="0"/>
              <a:t>IIlegal sales of blockchain-related stocks</a:t>
            </a:r>
          </a:p>
          <a:p>
            <a:pPr marL="548640" lvl="1" indent="-182880">
              <a:lnSpc>
                <a:spcPct val="110000"/>
              </a:lnSpc>
              <a:spcBef>
                <a:spcPts val="0"/>
              </a:spcBef>
              <a:spcAft>
                <a:spcPts val="600"/>
              </a:spcAft>
            </a:pPr>
            <a:r>
              <a:rPr lang="en-US" sz="1000" dirty="0"/>
              <a:t>Section 5 of the Securities Act</a:t>
            </a:r>
          </a:p>
          <a:p>
            <a:pPr marL="91440" indent="0">
              <a:lnSpc>
                <a:spcPct val="110000"/>
              </a:lnSpc>
              <a:spcBef>
                <a:spcPts val="0"/>
              </a:spcBef>
              <a:spcAft>
                <a:spcPts val="600"/>
              </a:spcAft>
              <a:buNone/>
            </a:pPr>
            <a:r>
              <a:rPr lang="en-US" sz="1100" u="sng" dirty="0"/>
              <a:t>Trading Suspensions</a:t>
            </a:r>
          </a:p>
          <a:p>
            <a:pPr marL="548640" lvl="1" indent="-182880">
              <a:lnSpc>
                <a:spcPct val="110000"/>
              </a:lnSpc>
              <a:spcBef>
                <a:spcPts val="0"/>
              </a:spcBef>
              <a:spcAft>
                <a:spcPts val="600"/>
              </a:spcAft>
            </a:pPr>
            <a:r>
              <a:rPr lang="en-US" sz="1000" dirty="0"/>
              <a:t>Section 12(k) of the Exchange Act</a:t>
            </a:r>
          </a:p>
          <a:p>
            <a:pPr marL="91440" indent="0">
              <a:spcAft>
                <a:spcPts val="600"/>
              </a:spcAft>
              <a:buNone/>
            </a:pPr>
            <a:r>
              <a:rPr lang="en-US" sz="1100" u="sng" dirty="0"/>
              <a:t>Supervision, compliance and operational infrastructure at BDs</a:t>
            </a:r>
          </a:p>
          <a:p>
            <a:pPr marL="548640" lvl="1" indent="-182880">
              <a:lnSpc>
                <a:spcPct val="110000"/>
              </a:lnSpc>
              <a:spcBef>
                <a:spcPts val="0"/>
              </a:spcBef>
              <a:spcAft>
                <a:spcPts val="600"/>
              </a:spcAft>
            </a:pPr>
            <a:r>
              <a:rPr lang="en-US" sz="1000" dirty="0"/>
              <a:t>Various statutory, regulatory provisions and FINRA rules</a:t>
            </a:r>
          </a:p>
          <a:p>
            <a:pPr marL="91440" indent="0">
              <a:lnSpc>
                <a:spcPct val="110000"/>
              </a:lnSpc>
              <a:spcBef>
                <a:spcPts val="0"/>
              </a:spcBef>
              <a:spcAft>
                <a:spcPts val="600"/>
              </a:spcAft>
              <a:buNone/>
            </a:pPr>
            <a:r>
              <a:rPr lang="en-US" sz="1100" u="sng" dirty="0"/>
              <a:t>Exchanges</a:t>
            </a:r>
          </a:p>
          <a:p>
            <a:pPr marL="548640" lvl="1" indent="-182880">
              <a:lnSpc>
                <a:spcPct val="110000"/>
              </a:lnSpc>
              <a:spcBef>
                <a:spcPts val="0"/>
              </a:spcBef>
              <a:spcAft>
                <a:spcPts val="600"/>
              </a:spcAft>
            </a:pPr>
            <a:r>
              <a:rPr lang="en-US" sz="1000" dirty="0"/>
              <a:t>No cases yet, but statement by SEC Director in June that “We’re underwhelmed by the enthusiasm for coming within the regulatory structure right now.”</a:t>
            </a:r>
            <a:endParaRPr lang="en-US" sz="900" dirty="0"/>
          </a:p>
          <a:p>
            <a:pPr marL="344488" indent="-227013"/>
            <a:endParaRPr lang="en-US" sz="1000" dirty="0"/>
          </a:p>
          <a:p>
            <a:pPr marL="344488" indent="-227013"/>
            <a:endParaRPr lang="en-US" sz="1000" dirty="0"/>
          </a:p>
          <a:p>
            <a:pPr marL="91440" indent="0">
              <a:spcAft>
                <a:spcPts val="600"/>
              </a:spcAft>
              <a:buNone/>
            </a:pPr>
            <a:endParaRPr lang="en-US" sz="1000" b="1" u="sng" dirty="0"/>
          </a:p>
          <a:p>
            <a:pPr marL="91440" indent="0">
              <a:spcAft>
                <a:spcPts val="600"/>
              </a:spcAft>
              <a:buNone/>
            </a:pPr>
            <a:endParaRPr lang="en-US" sz="1000" b="1" u="sng" dirty="0"/>
          </a:p>
          <a:p>
            <a:pPr marL="91440" indent="0">
              <a:spcAft>
                <a:spcPts val="600"/>
              </a:spcAft>
              <a:buNone/>
            </a:pPr>
            <a:endParaRPr lang="en-US" sz="1000" b="1" u="sng" dirty="0"/>
          </a:p>
          <a:p>
            <a:pPr marL="91440" indent="0">
              <a:spcBef>
                <a:spcPts val="0"/>
              </a:spcBef>
              <a:spcAft>
                <a:spcPts val="600"/>
              </a:spcAft>
              <a:buNone/>
            </a:pPr>
            <a:r>
              <a:rPr lang="en-US" sz="1200" b="1" u="sng" dirty="0"/>
              <a:t>Important Takeaways</a:t>
            </a:r>
          </a:p>
          <a:p>
            <a:pPr marL="548640" indent="-182880">
              <a:spcBef>
                <a:spcPts val="0"/>
              </a:spcBef>
              <a:spcAft>
                <a:spcPts val="600"/>
              </a:spcAft>
            </a:pPr>
            <a:r>
              <a:rPr lang="en-US" sz="1000" dirty="0"/>
              <a:t>Broad interest by the securities regulators.</a:t>
            </a:r>
          </a:p>
          <a:p>
            <a:pPr marL="548640" indent="-182880">
              <a:spcBef>
                <a:spcPts val="0"/>
              </a:spcBef>
              <a:spcAft>
                <a:spcPts val="600"/>
              </a:spcAft>
            </a:pPr>
            <a:r>
              <a:rPr lang="en-US" sz="1000" dirty="0"/>
              <a:t>Tip of the iceberg.</a:t>
            </a:r>
          </a:p>
          <a:p>
            <a:pPr marL="548640" indent="-182880">
              <a:spcBef>
                <a:spcPts val="0"/>
              </a:spcBef>
              <a:spcAft>
                <a:spcPts val="600"/>
              </a:spcAft>
            </a:pPr>
            <a:r>
              <a:rPr lang="en-US" sz="1000" dirty="0"/>
              <a:t>Intermediaries as well as issuers.</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5</a:t>
            </a:fld>
            <a:endParaRPr lang="en-US" dirty="0"/>
          </a:p>
        </p:txBody>
      </p:sp>
    </p:spTree>
    <p:extLst>
      <p:ext uri="{BB962C8B-B14F-4D97-AF65-F5344CB8AC3E}">
        <p14:creationId xmlns:p14="http://schemas.microsoft.com/office/powerpoint/2010/main" val="146550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r>
              <a:rPr lang="en-US" dirty="0"/>
              <a:t> </a:t>
            </a:r>
            <a:r>
              <a:rPr lang="en-US" sz="1800" dirty="0"/>
              <a:t>THE RANGE OF INVESTIGATIONS - DEPARTMENT OF JUSTICE</a:t>
            </a:r>
            <a:r>
              <a:rPr lang="en-US" sz="2200" dirty="0"/>
              <a:t> </a:t>
            </a:r>
            <a:r>
              <a:rPr lang="en-US" dirty="0"/>
              <a:t>                                                            </a:t>
            </a:r>
          </a:p>
        </p:txBody>
      </p:sp>
      <p:sp>
        <p:nvSpPr>
          <p:cNvPr id="3" name="Content Placeholder 2"/>
          <p:cNvSpPr>
            <a:spLocks noGrp="1"/>
          </p:cNvSpPr>
          <p:nvPr>
            <p:ph idx="1"/>
          </p:nvPr>
        </p:nvSpPr>
        <p:spPr>
          <a:xfrm>
            <a:off x="457200" y="1024128"/>
            <a:ext cx="8229600" cy="5332222"/>
          </a:xfrm>
        </p:spPr>
        <p:txBody>
          <a:bodyPr>
            <a:normAutofit/>
          </a:bodyPr>
          <a:lstStyle/>
          <a:p>
            <a:pPr marL="91440" indent="0">
              <a:lnSpc>
                <a:spcPct val="110000"/>
              </a:lnSpc>
              <a:spcBef>
                <a:spcPts val="0"/>
              </a:spcBef>
              <a:spcAft>
                <a:spcPts val="600"/>
              </a:spcAft>
              <a:buNone/>
            </a:pPr>
            <a:r>
              <a:rPr lang="en-US" sz="1100" u="sng" dirty="0"/>
              <a:t>Money Laundering</a:t>
            </a:r>
          </a:p>
          <a:p>
            <a:pPr marL="548640" lvl="1" indent="-182880">
              <a:lnSpc>
                <a:spcPct val="110000"/>
              </a:lnSpc>
              <a:spcBef>
                <a:spcPts val="0"/>
              </a:spcBef>
              <a:spcAft>
                <a:spcPts val="600"/>
              </a:spcAft>
            </a:pPr>
            <a:r>
              <a:rPr lang="en-US" sz="1000" dirty="0"/>
              <a:t>18 U.S.C. §§ 1956 and 1957</a:t>
            </a:r>
          </a:p>
          <a:p>
            <a:pPr marL="548640" lvl="1" indent="-182880">
              <a:lnSpc>
                <a:spcPct val="110000"/>
              </a:lnSpc>
              <a:spcBef>
                <a:spcPts val="0"/>
              </a:spcBef>
              <a:spcAft>
                <a:spcPts val="600"/>
              </a:spcAft>
            </a:pPr>
            <a:r>
              <a:rPr lang="en-US" sz="1000" i="1" dirty="0"/>
              <a:t>United States v. BTC-e &amp; Alexander Vinnik </a:t>
            </a:r>
            <a:r>
              <a:rPr lang="en-US" sz="1000" dirty="0"/>
              <a:t>(N.D. Cal.):  Digital currency exchange indicted for allowing itself to be used as platform ““to facilitate transactions for cybercriminals worldwide and [to] receive[] the criminal proceeds of numerous computer intrusions and hacking incidents, ransomware scams, identity theft schemes, corrupt public officials, and narcotics distribution rings.”</a:t>
            </a:r>
          </a:p>
          <a:p>
            <a:pPr marL="548640" lvl="1" indent="-182880">
              <a:lnSpc>
                <a:spcPct val="110000"/>
              </a:lnSpc>
              <a:spcBef>
                <a:spcPts val="0"/>
              </a:spcBef>
              <a:spcAft>
                <a:spcPts val="600"/>
              </a:spcAft>
            </a:pPr>
            <a:r>
              <a:rPr lang="en-US" sz="1000" i="1" dirty="0"/>
              <a:t>United States v. Netyksho, et al. </a:t>
            </a:r>
            <a:r>
              <a:rPr lang="en-US" sz="1000" dirty="0"/>
              <a:t>(D.D.C.):  12 Russian intelligence officers charged with hacking the 2016 presidential election alleged to have “transferr[ed] cryptocurrencies through a web of transactions in order to purchase computer servers, register domains, and make other payments in furtherance of their hacking activities, while trying to conceal their identities and their links to the Russian government.”    </a:t>
            </a:r>
            <a:endParaRPr lang="en-US" sz="1000" i="1" dirty="0"/>
          </a:p>
          <a:p>
            <a:pPr marL="91440" indent="0">
              <a:lnSpc>
                <a:spcPct val="110000"/>
              </a:lnSpc>
              <a:spcBef>
                <a:spcPts val="0"/>
              </a:spcBef>
              <a:spcAft>
                <a:spcPts val="600"/>
              </a:spcAft>
              <a:buNone/>
            </a:pPr>
            <a:r>
              <a:rPr lang="en-US" sz="1100" u="sng" dirty="0"/>
              <a:t>Investor Fraud</a:t>
            </a:r>
          </a:p>
          <a:p>
            <a:pPr marL="548640" lvl="1" indent="-182880">
              <a:lnSpc>
                <a:spcPct val="110000"/>
              </a:lnSpc>
              <a:spcBef>
                <a:spcPts val="0"/>
              </a:spcBef>
              <a:spcAft>
                <a:spcPts val="600"/>
              </a:spcAft>
            </a:pPr>
            <a:r>
              <a:rPr lang="en-US" sz="1000" dirty="0"/>
              <a:t>Wire and Mail Fraud:  18 U.S.C. §§ 1341 and 1343</a:t>
            </a:r>
          </a:p>
          <a:p>
            <a:pPr marL="548640" lvl="1" indent="-182880">
              <a:lnSpc>
                <a:spcPct val="110000"/>
              </a:lnSpc>
              <a:spcBef>
                <a:spcPts val="0"/>
              </a:spcBef>
              <a:spcAft>
                <a:spcPts val="600"/>
              </a:spcAft>
            </a:pPr>
            <a:r>
              <a:rPr lang="en-US" sz="1000" dirty="0"/>
              <a:t>Securities Fraud:  Section 10(b) of the Exchange Act, 15 U.S.C. </a:t>
            </a:r>
            <a:r>
              <a:rPr lang="en-US" sz="900" dirty="0"/>
              <a:t>§ 78(j)</a:t>
            </a:r>
          </a:p>
          <a:p>
            <a:pPr marL="91440" indent="0">
              <a:lnSpc>
                <a:spcPct val="110000"/>
              </a:lnSpc>
              <a:spcBef>
                <a:spcPts val="0"/>
              </a:spcBef>
              <a:spcAft>
                <a:spcPts val="600"/>
              </a:spcAft>
              <a:buNone/>
            </a:pPr>
            <a:r>
              <a:rPr lang="en-US" sz="1100" u="sng" dirty="0"/>
              <a:t>Market Manipulation</a:t>
            </a:r>
          </a:p>
          <a:p>
            <a:pPr marL="548640" lvl="1" indent="-182880">
              <a:lnSpc>
                <a:spcPct val="110000"/>
              </a:lnSpc>
              <a:spcBef>
                <a:spcPts val="0"/>
              </a:spcBef>
              <a:spcAft>
                <a:spcPts val="600"/>
              </a:spcAft>
            </a:pPr>
            <a:r>
              <a:rPr lang="en-US" sz="1000" dirty="0"/>
              <a:t>Securities Fraud: Section 10(b) of the Exchange Act, 15 U.S.C. § 78(j)</a:t>
            </a:r>
          </a:p>
          <a:p>
            <a:pPr marL="91440" indent="0">
              <a:lnSpc>
                <a:spcPct val="110000"/>
              </a:lnSpc>
              <a:spcBef>
                <a:spcPts val="0"/>
              </a:spcBef>
              <a:spcAft>
                <a:spcPts val="600"/>
              </a:spcAft>
              <a:buNone/>
            </a:pPr>
            <a:r>
              <a:rPr lang="en-US" sz="1100" u="sng" dirty="0"/>
              <a:t>Miscellaneous Crimes</a:t>
            </a:r>
          </a:p>
          <a:p>
            <a:pPr marL="548640" lvl="1" indent="-182880">
              <a:lnSpc>
                <a:spcPct val="110000"/>
              </a:lnSpc>
              <a:spcBef>
                <a:spcPts val="0"/>
              </a:spcBef>
              <a:spcAft>
                <a:spcPts val="600"/>
              </a:spcAft>
            </a:pPr>
            <a:r>
              <a:rPr lang="en-US" sz="1000" dirty="0"/>
              <a:t>Income Tax Evasion: 26 U.S.C. § 7201</a:t>
            </a:r>
          </a:p>
          <a:p>
            <a:pPr marL="548640" lvl="1" indent="-182880">
              <a:lnSpc>
                <a:spcPct val="110000"/>
              </a:lnSpc>
              <a:spcBef>
                <a:spcPts val="0"/>
              </a:spcBef>
              <a:spcAft>
                <a:spcPts val="600"/>
              </a:spcAft>
            </a:pPr>
            <a:r>
              <a:rPr lang="en-US" sz="1000" dirty="0"/>
              <a:t>Interstate Transportation of “stolen goods, securities, moneys”:  18 U.S.C. § 2314</a:t>
            </a:r>
          </a:p>
          <a:p>
            <a:pPr marL="365760" lvl="1" indent="0">
              <a:spcAft>
                <a:spcPts val="600"/>
              </a:spcAft>
              <a:buNone/>
            </a:pPr>
            <a:r>
              <a:rPr lang="en-US" sz="1000" dirty="0"/>
              <a:t> </a:t>
            </a:r>
            <a:endParaRPr lang="en-US" sz="900" dirty="0"/>
          </a:p>
          <a:p>
            <a:pPr marL="91440" indent="0">
              <a:spcBef>
                <a:spcPts val="0"/>
              </a:spcBef>
              <a:spcAft>
                <a:spcPts val="600"/>
              </a:spcAft>
              <a:buNone/>
            </a:pPr>
            <a:r>
              <a:rPr lang="en-US" sz="1200" b="1" u="sng" dirty="0"/>
              <a:t>Important Takeaway</a:t>
            </a:r>
          </a:p>
          <a:p>
            <a:pPr marL="548640" indent="-182880">
              <a:spcBef>
                <a:spcPts val="0"/>
              </a:spcBef>
              <a:spcAft>
                <a:spcPts val="600"/>
              </a:spcAft>
            </a:pPr>
            <a:r>
              <a:rPr lang="en-US" sz="1000" dirty="0"/>
              <a:t>Cryptocurrency can be the object of, or the means to facilitate, nearly any crime that could already have been committed for or with currency or other securities.</a:t>
            </a:r>
            <a:endParaRPr lang="en-US" sz="1100" dirty="0"/>
          </a:p>
          <a:p>
            <a:pPr marL="117475" indent="0">
              <a:spcAft>
                <a:spcPts val="600"/>
              </a:spcAft>
              <a:buNone/>
              <a:tabLst>
                <a:tab pos="7772400" algn="l"/>
              </a:tabLst>
            </a:pP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6</a:t>
            </a:fld>
            <a:endParaRPr lang="en-US" dirty="0"/>
          </a:p>
        </p:txBody>
      </p:sp>
    </p:spTree>
    <p:extLst>
      <p:ext uri="{BB962C8B-B14F-4D97-AF65-F5344CB8AC3E}">
        <p14:creationId xmlns:p14="http://schemas.microsoft.com/office/powerpoint/2010/main" val="21980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pPr>
              <a:lnSpc>
                <a:spcPts val="2500"/>
              </a:lnSpc>
            </a:pPr>
            <a:r>
              <a:rPr lang="en-US" dirty="0"/>
              <a:t> </a:t>
            </a:r>
            <a:r>
              <a:rPr lang="en-US" sz="1800" dirty="0"/>
              <a:t>THE RANGE OF INVESTIGATIONS - STATE SECURITIES REGULATORS,</a:t>
            </a:r>
            <a:br>
              <a:rPr lang="en-US" sz="1800" dirty="0"/>
            </a:br>
            <a:r>
              <a:rPr lang="en-US" sz="1800" dirty="0"/>
              <a:t> INCLUDING THE NY DEPARTMENT OF FINANCIAL SERVICES </a:t>
            </a:r>
            <a:r>
              <a:rPr lang="en-US" dirty="0"/>
              <a:t>                                                            </a:t>
            </a:r>
          </a:p>
        </p:txBody>
      </p:sp>
      <p:sp>
        <p:nvSpPr>
          <p:cNvPr id="3" name="Content Placeholder 2"/>
          <p:cNvSpPr>
            <a:spLocks noGrp="1"/>
          </p:cNvSpPr>
          <p:nvPr>
            <p:ph idx="1"/>
          </p:nvPr>
        </p:nvSpPr>
        <p:spPr>
          <a:xfrm>
            <a:off x="457200" y="1024128"/>
            <a:ext cx="8229600" cy="5175504"/>
          </a:xfrm>
        </p:spPr>
        <p:txBody>
          <a:bodyPr>
            <a:normAutofit/>
          </a:bodyPr>
          <a:lstStyle/>
          <a:p>
            <a:pPr marL="365760" indent="-182880">
              <a:spcBef>
                <a:spcPts val="0"/>
              </a:spcBef>
              <a:spcAft>
                <a:spcPts val="600"/>
              </a:spcAft>
            </a:pPr>
            <a:r>
              <a:rPr lang="en-US" sz="1000" dirty="0"/>
              <a:t>200 active investigations of Initial Coin Offerings (ICOs) and cryptocurrency-related investment products currently underway by state and provincial securities regulators in the United States and Canada</a:t>
            </a:r>
          </a:p>
          <a:p>
            <a:pPr marL="365760" indent="-182880">
              <a:spcBef>
                <a:spcPts val="0"/>
              </a:spcBef>
              <a:spcAft>
                <a:spcPts val="600"/>
              </a:spcAft>
            </a:pPr>
            <a:r>
              <a:rPr lang="en-US" sz="1000" dirty="0"/>
              <a:t>46 enforcement actions since May 2018</a:t>
            </a:r>
          </a:p>
          <a:p>
            <a:pPr marL="548640" lvl="1" indent="-182880">
              <a:spcBef>
                <a:spcPts val="0"/>
              </a:spcBef>
              <a:spcAft>
                <a:spcPts val="600"/>
              </a:spcAft>
            </a:pPr>
            <a:r>
              <a:rPr lang="en-US" sz="1000" dirty="0"/>
              <a:t>Fail to Register</a:t>
            </a:r>
          </a:p>
          <a:p>
            <a:pPr marL="548640" lvl="1" indent="-182880">
              <a:spcBef>
                <a:spcPts val="0"/>
              </a:spcBef>
              <a:spcAft>
                <a:spcPts val="600"/>
              </a:spcAft>
            </a:pPr>
            <a:r>
              <a:rPr lang="en-US" sz="1000" dirty="0"/>
              <a:t>Fraud</a:t>
            </a:r>
          </a:p>
          <a:p>
            <a:pPr marL="365760" indent="-182880">
              <a:spcBef>
                <a:spcPts val="0"/>
              </a:spcBef>
              <a:spcAft>
                <a:spcPts val="600"/>
              </a:spcAft>
            </a:pPr>
            <a:r>
              <a:rPr lang="en-US" sz="1000" dirty="0"/>
              <a:t>On September 18, 2018, the Office of the New York Attorney General issued the </a:t>
            </a:r>
            <a:r>
              <a:rPr lang="en-US" sz="1000" i="1" dirty="0"/>
              <a:t>Virtual Markets Integrity Report </a:t>
            </a:r>
            <a:r>
              <a:rPr lang="en-US" sz="1000" dirty="0"/>
              <a:t>concerning the policies and practices of cryptocurrency trading platforms.  Among the conclusions, the Attorney General found that some of these trading platforms may (1) engage in several lines of business involving simultaneously serving as exchanges, broker-dealers, money-transmitters, owners of cryptocurrency holdings, and in some cases as issuers of cryptocurrencies, that may pose conflicts of interest with their customers; (2) have not implemented serious efforts to impede abusive trading activity; and (3) have limited protection for customer positions. The Attorney General referred three platforms to the NY Department of Financial Services to determine if they are operating unlawfully in NY.</a:t>
            </a:r>
            <a:endParaRPr lang="en-US" dirty="0"/>
          </a:p>
          <a:p>
            <a:pPr marL="228611" lvl="1" indent="0">
              <a:buNone/>
            </a:pPr>
            <a:endParaRPr lang="en-US" dirty="0"/>
          </a:p>
          <a:p>
            <a:pPr marL="228611" lvl="1" indent="0">
              <a:buNone/>
            </a:pPr>
            <a:endParaRPr lang="en-US" dirty="0"/>
          </a:p>
          <a:p>
            <a:pPr marL="228611" lvl="1" indent="0">
              <a:buNone/>
            </a:pPr>
            <a:endParaRPr lang="en-US" dirty="0"/>
          </a:p>
          <a:p>
            <a:pPr marL="91440" indent="0">
              <a:spcBef>
                <a:spcPts val="0"/>
              </a:spcBef>
              <a:spcAft>
                <a:spcPts val="600"/>
              </a:spcAft>
              <a:buNone/>
            </a:pPr>
            <a:r>
              <a:rPr lang="en-US" sz="1200" b="1" u="sng" dirty="0"/>
              <a:t>Important Takeaways</a:t>
            </a:r>
          </a:p>
          <a:p>
            <a:pPr marL="365760" indent="-182880">
              <a:spcBef>
                <a:spcPts val="0"/>
              </a:spcBef>
              <a:spcAft>
                <a:spcPts val="600"/>
              </a:spcAft>
            </a:pPr>
            <a:r>
              <a:rPr lang="en-US" sz="1000" dirty="0"/>
              <a:t>New York’s Department of Financial Services is an aggressive financial investigator and enforcer.  </a:t>
            </a:r>
          </a:p>
          <a:p>
            <a:pPr marL="365760" indent="-182880">
              <a:spcBef>
                <a:spcPts val="0"/>
              </a:spcBef>
              <a:spcAft>
                <a:spcPts val="600"/>
              </a:spcAft>
            </a:pPr>
            <a:r>
              <a:rPr lang="en-US" sz="1000" dirty="0"/>
              <a:t>In any cryptocurrency investigation, it is a reasonable assumption that state and federal regulators are sharing information and coordinating their enforcement activities.  </a:t>
            </a:r>
          </a:p>
          <a:p>
            <a:pPr marL="365760" indent="-182880">
              <a:spcBef>
                <a:spcPts val="0"/>
              </a:spcBef>
              <a:spcAft>
                <a:spcPts val="600"/>
              </a:spcAft>
            </a:pPr>
            <a:r>
              <a:rPr lang="en-US" sz="1000" dirty="0"/>
              <a:t>Having even one customer in a given state will subject a cryptocurrency platform, dealer or adviser to the potential scrutiny of the state’s securities regulator and attorney general.</a:t>
            </a: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7</a:t>
            </a:fld>
            <a:endParaRPr lang="en-US" dirty="0"/>
          </a:p>
        </p:txBody>
      </p:sp>
    </p:spTree>
    <p:extLst>
      <p:ext uri="{BB962C8B-B14F-4D97-AF65-F5344CB8AC3E}">
        <p14:creationId xmlns:p14="http://schemas.microsoft.com/office/powerpoint/2010/main" val="314717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pPr>
              <a:lnSpc>
                <a:spcPts val="2500"/>
              </a:lnSpc>
            </a:pPr>
            <a:r>
              <a:rPr lang="en-US" dirty="0"/>
              <a:t> </a:t>
            </a:r>
            <a:r>
              <a:rPr lang="en-US" sz="1800" dirty="0"/>
              <a:t>THE RANGE OF INVESTIGATIONS - JURISDICTION, PARALLEL,</a:t>
            </a:r>
            <a:br>
              <a:rPr lang="en-US" sz="1800" dirty="0"/>
            </a:br>
            <a:r>
              <a:rPr lang="en-US" sz="1800" dirty="0"/>
              <a:t>CROSS-BORDER, INDUSTRY SWEEPS </a:t>
            </a:r>
            <a:r>
              <a:rPr lang="en-US" sz="2000" dirty="0"/>
              <a:t> </a:t>
            </a:r>
            <a:r>
              <a:rPr lang="en-US" dirty="0"/>
              <a:t>                                                           </a:t>
            </a:r>
          </a:p>
        </p:txBody>
      </p:sp>
      <p:sp>
        <p:nvSpPr>
          <p:cNvPr id="3" name="Content Placeholder 2"/>
          <p:cNvSpPr>
            <a:spLocks noGrp="1"/>
          </p:cNvSpPr>
          <p:nvPr>
            <p:ph idx="1"/>
          </p:nvPr>
        </p:nvSpPr>
        <p:spPr>
          <a:xfrm>
            <a:off x="457200" y="859537"/>
            <a:ext cx="8229600" cy="5272150"/>
          </a:xfrm>
        </p:spPr>
        <p:txBody>
          <a:bodyPr>
            <a:normAutofit lnSpcReduction="10000"/>
          </a:bodyPr>
          <a:lstStyle/>
          <a:p>
            <a:pPr marL="91440" lvl="0" indent="0">
              <a:lnSpc>
                <a:spcPct val="110000"/>
              </a:lnSpc>
              <a:spcBef>
                <a:spcPts val="0"/>
              </a:spcBef>
              <a:spcAft>
                <a:spcPts val="600"/>
              </a:spcAft>
              <a:buNone/>
            </a:pPr>
            <a:r>
              <a:rPr lang="en-US" sz="1100" u="sng" dirty="0"/>
              <a:t>CFTC Jurisdictional Investigations</a:t>
            </a:r>
          </a:p>
          <a:p>
            <a:pPr marL="548640" lvl="1" indent="-182880">
              <a:lnSpc>
                <a:spcPct val="110000"/>
              </a:lnSpc>
              <a:spcBef>
                <a:spcPts val="0"/>
              </a:spcBef>
              <a:spcAft>
                <a:spcPts val="600"/>
              </a:spcAft>
            </a:pPr>
            <a:r>
              <a:rPr lang="en-US" sz="1000" dirty="0"/>
              <a:t>CFTC has delegated to the CFTC’s Division of Enforcement the authority to request voluntary statements and submissions to determine whether any persons have violated, are violating or are about to violate the CEA or the CFTC’s regulations or orders.  CFTC Regulation 11.2.</a:t>
            </a:r>
          </a:p>
          <a:p>
            <a:pPr marL="548640" lvl="1" indent="-182880">
              <a:lnSpc>
                <a:spcPct val="110000"/>
              </a:lnSpc>
              <a:spcBef>
                <a:spcPts val="0"/>
              </a:spcBef>
              <a:spcAft>
                <a:spcPts val="600"/>
              </a:spcAft>
            </a:pPr>
            <a:r>
              <a:rPr lang="en-US" sz="1000" dirty="0"/>
              <a:t>CFTC or its delegated staff may issue subpoenas in the course of a particular investigation.</a:t>
            </a:r>
          </a:p>
          <a:p>
            <a:pPr marL="548640" lvl="1" indent="-182880">
              <a:lnSpc>
                <a:spcPct val="110000"/>
              </a:lnSpc>
              <a:spcBef>
                <a:spcPts val="0"/>
              </a:spcBef>
              <a:spcAft>
                <a:spcPts val="600"/>
              </a:spcAft>
            </a:pPr>
            <a:r>
              <a:rPr lang="en-US" sz="1000" dirty="0"/>
              <a:t>CEA Section 8(a) authorizes the CFTC to conduct such investigations as it deems necessary to ascertain the facts regarding persons subject to the provisions to the CEA.  You need not be a CFTC registrant to be engaged in activity subject to the CEA.</a:t>
            </a:r>
          </a:p>
          <a:p>
            <a:pPr marL="548640" lvl="1" indent="-182880">
              <a:lnSpc>
                <a:spcPct val="110000"/>
              </a:lnSpc>
              <a:spcBef>
                <a:spcPts val="0"/>
              </a:spcBef>
              <a:spcAft>
                <a:spcPts val="600"/>
              </a:spcAft>
            </a:pPr>
            <a:r>
              <a:rPr lang="en-US" sz="1000" dirty="0"/>
              <a:t>CEA Section 8(d) authorizes the CFTC to investigate the marketing conditions of commodities.</a:t>
            </a:r>
          </a:p>
          <a:p>
            <a:pPr marL="548640" lvl="1" indent="-182880">
              <a:lnSpc>
                <a:spcPct val="110000"/>
              </a:lnSpc>
              <a:spcBef>
                <a:spcPts val="0"/>
              </a:spcBef>
              <a:spcAft>
                <a:spcPts val="600"/>
              </a:spcAft>
            </a:pPr>
            <a:r>
              <a:rPr lang="en-US" sz="1000" dirty="0"/>
              <a:t>CEA Section 6(b) authorizes the CFTC to compel the attendance and testimony of witnesses and the production of documents.</a:t>
            </a:r>
          </a:p>
          <a:p>
            <a:pPr marL="548640" lvl="1" indent="-182880">
              <a:lnSpc>
                <a:spcPct val="110000"/>
              </a:lnSpc>
              <a:spcBef>
                <a:spcPts val="0"/>
              </a:spcBef>
              <a:spcAft>
                <a:spcPts val="600"/>
              </a:spcAft>
            </a:pPr>
            <a:r>
              <a:rPr lang="en-US" sz="1000" dirty="0"/>
              <a:t>CEA Section 6(b) authorizes the CFTC to apply to a U.S. district court to compel compliance with a CFTC subpoena.</a:t>
            </a:r>
          </a:p>
          <a:p>
            <a:pPr marL="548640" lvl="1" indent="-182880">
              <a:lnSpc>
                <a:spcPct val="110000"/>
              </a:lnSpc>
              <a:spcBef>
                <a:spcPts val="0"/>
              </a:spcBef>
              <a:spcAft>
                <a:spcPts val="600"/>
              </a:spcAft>
            </a:pPr>
            <a:r>
              <a:rPr lang="en-US" sz="1000" i="1" dirty="0"/>
              <a:t>In</a:t>
            </a:r>
            <a:r>
              <a:rPr lang="en-US" sz="1000" dirty="0"/>
              <a:t> </a:t>
            </a:r>
            <a:r>
              <a:rPr lang="en-US" sz="1000" i="1" dirty="0"/>
              <a:t>United States v. Morton Salt Co., </a:t>
            </a:r>
            <a:r>
              <a:rPr lang="en-US" sz="1000" dirty="0"/>
              <a:t>the Supreme Court stated that a federal agency may investigate “merely on suspicion that the law is being violated or even just because it wants assurance that it is not . . . It too, may take steps to inform itself as to whether there is a probable violation of law.”  </a:t>
            </a:r>
            <a:r>
              <a:rPr lang="en-US" sz="1000" i="1" dirty="0"/>
              <a:t>In Oklahoma Press Pub. Co. v. Walking, </a:t>
            </a:r>
            <a:r>
              <a:rPr lang="en-US" sz="1000" dirty="0"/>
              <a:t>the Supreme Court stated that an agency can investigate and determine whether its statute is applicable to particular conduct.  </a:t>
            </a:r>
            <a:r>
              <a:rPr lang="en-US" sz="1000" i="1" dirty="0"/>
              <a:t>See, e.g., SEC v. Brigadoon Scotch Distributing Co. </a:t>
            </a:r>
            <a:r>
              <a:rPr lang="en-US" sz="1000" dirty="0"/>
              <a:t>(2d. Cir. 1993).</a:t>
            </a:r>
          </a:p>
          <a:p>
            <a:pPr marL="548640" lvl="1" indent="-182880">
              <a:lnSpc>
                <a:spcPct val="110000"/>
              </a:lnSpc>
              <a:spcBef>
                <a:spcPts val="0"/>
              </a:spcBef>
              <a:spcAft>
                <a:spcPts val="600"/>
              </a:spcAft>
            </a:pPr>
            <a:r>
              <a:rPr lang="en-US" sz="1000" i="1" dirty="0"/>
              <a:t>In CFTC v. First National Bullion Corp., </a:t>
            </a:r>
            <a:r>
              <a:rPr lang="en-US" sz="1000" dirty="0"/>
              <a:t>a district court enforced a CFTC subpoena stating that enforcement was appropriate where the investigation is for a proper statutory purpose, the information is relevant to the investigation, the required administrative steps have been followed, and the information is not within the CFTC’s possession.  Non-compliance with the court’s subpoena enforcement order may constitute contempt of court.         </a:t>
            </a:r>
            <a:r>
              <a:rPr lang="en-US" sz="900" dirty="0"/>
              <a:t>   </a:t>
            </a:r>
            <a:r>
              <a:rPr lang="en-US" sz="1000" dirty="0"/>
              <a:t>                                          </a:t>
            </a:r>
          </a:p>
          <a:p>
            <a:pPr marL="91440" lvl="0" indent="0">
              <a:lnSpc>
                <a:spcPct val="110000"/>
              </a:lnSpc>
              <a:spcBef>
                <a:spcPts val="0"/>
              </a:spcBef>
              <a:spcAft>
                <a:spcPts val="600"/>
              </a:spcAft>
              <a:buNone/>
            </a:pPr>
            <a:r>
              <a:rPr lang="en-US" sz="1100" u="sng" dirty="0"/>
              <a:t>Coordinated CFTC/SEC Enforcement</a:t>
            </a:r>
          </a:p>
          <a:p>
            <a:pPr marL="365760" lvl="1" indent="-182880">
              <a:lnSpc>
                <a:spcPct val="110000"/>
              </a:lnSpc>
              <a:spcBef>
                <a:spcPts val="0"/>
              </a:spcBef>
              <a:spcAft>
                <a:spcPts val="600"/>
              </a:spcAft>
              <a:buFont typeface="Arial" panose="020B0604020202020204" pitchFamily="34" charset="0"/>
              <a:buChar char="•"/>
            </a:pPr>
            <a:r>
              <a:rPr lang="en-US" sz="1000" u="sng" dirty="0"/>
              <a:t>Bitcoin-Funded Securities-Swap Dealer/Retail Commodity Dealer FCM</a:t>
            </a:r>
            <a:r>
              <a:rPr lang="en-US" sz="1000" dirty="0"/>
              <a:t>.  On September 27, 2018, in separate civil enforcement proceedings, each of the SEC and CFTC filed federal court complaints against 1Pool Ltd. a/k/a 1Broker and Patrick Brunner based on alleged dealing in securities-based swaps and swaps, which they called “contracts for differences,” funded by customers with bitcoins.  1Pool Ltd. is registered in the Marshall Islands.  U.S. investors opened accounts by providing only an email address and user name, and could only fund their accounts with bitcoins.  One of the U.S. investors was an undercover FBI agent, he and other U.S. investors were not “eligible contract participants” as defined in section 1a(18) of the CEA and as required for U.S. investors who trade in OTC security-based swaps and swaps.  Security-based swaps are securities and therefore the SEC alleged that 1Pool was an unregistered dealer trading with non-ECPs.  The CFTC complaint charged the defendants with engaging in unlawful retail commodity transactions (the undercover FBI agent was not an ECP),  failing to register as an FCM, and AML supervisory violations.</a:t>
            </a: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8</a:t>
            </a:fld>
            <a:endParaRPr lang="en-US" dirty="0"/>
          </a:p>
        </p:txBody>
      </p:sp>
    </p:spTree>
    <p:extLst>
      <p:ext uri="{BB962C8B-B14F-4D97-AF65-F5344CB8AC3E}">
        <p14:creationId xmlns:p14="http://schemas.microsoft.com/office/powerpoint/2010/main" val="260761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9536"/>
          </a:xfrm>
        </p:spPr>
        <p:txBody>
          <a:bodyPr>
            <a:normAutofit/>
          </a:bodyPr>
          <a:lstStyle/>
          <a:p>
            <a:pPr>
              <a:lnSpc>
                <a:spcPts val="2500"/>
              </a:lnSpc>
            </a:pPr>
            <a:r>
              <a:rPr lang="en-US" dirty="0"/>
              <a:t> </a:t>
            </a:r>
            <a:r>
              <a:rPr lang="en-US" sz="1800" dirty="0"/>
              <a:t>THE RANGE OF INVESTIGATIONS - JURISDICTION, PARALLEL,</a:t>
            </a:r>
            <a:br>
              <a:rPr lang="en-US" sz="1800" dirty="0"/>
            </a:br>
            <a:r>
              <a:rPr lang="en-US" sz="1800" dirty="0"/>
              <a:t>CROSS-BORDER, INDUSTRY SWEEPS (CONT’D) </a:t>
            </a:r>
            <a:r>
              <a:rPr lang="en-US" sz="2000" dirty="0"/>
              <a:t> </a:t>
            </a:r>
            <a:r>
              <a:rPr lang="en-US" dirty="0"/>
              <a:t>                                                           </a:t>
            </a:r>
          </a:p>
        </p:txBody>
      </p:sp>
      <p:sp>
        <p:nvSpPr>
          <p:cNvPr id="3" name="Content Placeholder 2"/>
          <p:cNvSpPr>
            <a:spLocks noGrp="1"/>
          </p:cNvSpPr>
          <p:nvPr>
            <p:ph idx="1"/>
          </p:nvPr>
        </p:nvSpPr>
        <p:spPr>
          <a:xfrm>
            <a:off x="457200" y="956183"/>
            <a:ext cx="8229600" cy="5175504"/>
          </a:xfrm>
        </p:spPr>
        <p:txBody>
          <a:bodyPr>
            <a:normAutofit/>
          </a:bodyPr>
          <a:lstStyle/>
          <a:p>
            <a:pPr marL="91440" lvl="0" indent="0">
              <a:spcBef>
                <a:spcPts val="0"/>
              </a:spcBef>
              <a:spcAft>
                <a:spcPts val="600"/>
              </a:spcAft>
              <a:buNone/>
            </a:pPr>
            <a:r>
              <a:rPr lang="en-US" sz="1100" u="sng" dirty="0"/>
              <a:t>Cross-Border Investigations</a:t>
            </a:r>
          </a:p>
          <a:p>
            <a:pPr marL="365760" indent="-182880">
              <a:spcBef>
                <a:spcPts val="0"/>
              </a:spcBef>
              <a:spcAft>
                <a:spcPts val="600"/>
              </a:spcAft>
            </a:pPr>
            <a:r>
              <a:rPr lang="en-US" sz="1000" dirty="0"/>
              <a:t>International Cooperation in Enforcement</a:t>
            </a:r>
          </a:p>
          <a:p>
            <a:pPr marL="548640" lvl="1" indent="-182880">
              <a:spcBef>
                <a:spcPts val="0"/>
              </a:spcBef>
              <a:spcAft>
                <a:spcPts val="600"/>
              </a:spcAft>
            </a:pPr>
            <a:r>
              <a:rPr lang="en-US" sz="1000" dirty="0"/>
              <a:t>Beginning to appear. </a:t>
            </a:r>
            <a:r>
              <a:rPr lang="en-US" sz="1000" i="1" dirty="0"/>
              <a:t> </a:t>
            </a:r>
            <a:r>
              <a:rPr lang="en-US" sz="1000" dirty="0"/>
              <a:t>For example</a:t>
            </a:r>
            <a:r>
              <a:rPr lang="en-US" sz="1000" i="1" dirty="0"/>
              <a:t>, </a:t>
            </a:r>
            <a:r>
              <a:rPr lang="en-US" sz="1000" dirty="0"/>
              <a:t>July 2, 2018 announcement by leaders of tax enforcement authorities from Australia, Canada, the Netherlands, the United Kingdom, and the United States of establishment of joint operational alliance (“J5”) focusing, in part, on “cybercrime through the use of cryptocurrencies.”</a:t>
            </a:r>
          </a:p>
          <a:p>
            <a:pPr marL="365760" indent="-182880">
              <a:spcBef>
                <a:spcPts val="0"/>
              </a:spcBef>
              <a:spcAft>
                <a:spcPts val="600"/>
              </a:spcAft>
            </a:pPr>
            <a:r>
              <a:rPr lang="en-US" sz="1000" dirty="0"/>
              <a:t>U.S. Prosecutors’ Access to Foreign Evidence</a:t>
            </a:r>
          </a:p>
          <a:p>
            <a:pPr marL="548640" lvl="1" indent="-182880">
              <a:spcBef>
                <a:spcPts val="0"/>
              </a:spcBef>
              <a:spcAft>
                <a:spcPts val="600"/>
              </a:spcAft>
            </a:pPr>
            <a:r>
              <a:rPr lang="en-US" sz="1000" dirty="0"/>
              <a:t>Typically reliant on cooperation of foreign law enforcement per individually negotiated, bi-lateral Mutual Legal Assistance Treaties (MLATs).  Even where treaty exists, slow and cumbersome process.</a:t>
            </a:r>
          </a:p>
          <a:p>
            <a:pPr marL="548640" lvl="1" indent="-182880">
              <a:spcBef>
                <a:spcPts val="0"/>
              </a:spcBef>
              <a:spcAft>
                <a:spcPts val="600"/>
              </a:spcAft>
            </a:pPr>
            <a:r>
              <a:rPr lang="en-US" sz="1000" dirty="0"/>
              <a:t>2018 CLOUD Act:  Increases U.S. law enforcement’s ability to obtain through domestic processes (subpoenas/warrants) records kept overseas by U.S. providers of electronic communication services and remote computing services. </a:t>
            </a:r>
          </a:p>
          <a:p>
            <a:pPr marL="91440" lvl="0" indent="0">
              <a:spcBef>
                <a:spcPts val="0"/>
              </a:spcBef>
              <a:spcAft>
                <a:spcPts val="600"/>
              </a:spcAft>
              <a:buNone/>
            </a:pPr>
            <a:r>
              <a:rPr lang="en-US" sz="1100" u="sng" dirty="0"/>
              <a:t>Parallel DOJ/Agency Investigations</a:t>
            </a:r>
          </a:p>
          <a:p>
            <a:pPr marL="548640" lvl="1" indent="-182880">
              <a:spcBef>
                <a:spcPts val="0"/>
              </a:spcBef>
              <a:spcAft>
                <a:spcPts val="600"/>
              </a:spcAft>
            </a:pPr>
            <a:r>
              <a:rPr lang="en-US" sz="1000" dirty="0"/>
              <a:t>Many SEC/CFTC investigations involve overt (or covert) participation of DOJ.  Referred to as “parallel” investigations, but typically indistinguishable from joint investigations.</a:t>
            </a:r>
          </a:p>
          <a:p>
            <a:pPr marL="548640" lvl="1" indent="-182880">
              <a:spcBef>
                <a:spcPts val="0"/>
              </a:spcBef>
              <a:spcAft>
                <a:spcPts val="600"/>
              </a:spcAft>
            </a:pPr>
            <a:r>
              <a:rPr lang="en-US" sz="1000" dirty="0"/>
              <a:t>May 2018: Reported that DOJ opened a parallel investigation with the CFTC into manipulation of the market for Bitcoin and other digital currencies.</a:t>
            </a:r>
          </a:p>
          <a:p>
            <a:pPr marL="548640" lvl="1" indent="-182880">
              <a:spcBef>
                <a:spcPts val="0"/>
              </a:spcBef>
              <a:spcAft>
                <a:spcPts val="600"/>
              </a:spcAft>
            </a:pPr>
            <a:r>
              <a:rPr lang="en-US" sz="1000" dirty="0"/>
              <a:t>Even where DOJ participation is not apparent, prosecutors have frequently been contacted by the regulatory agency and are monitoring the progress of a regulatory investigation.</a:t>
            </a:r>
          </a:p>
          <a:p>
            <a:pPr marL="548640" lvl="1" indent="-182880">
              <a:spcBef>
                <a:spcPts val="0"/>
              </a:spcBef>
              <a:spcAft>
                <a:spcPts val="600"/>
              </a:spcAft>
            </a:pPr>
            <a:r>
              <a:rPr lang="en-US" sz="1000" dirty="0"/>
              <a:t>DOJ has reasons why it generally will not use a regulatory agency as its cat’s paw to surreptitiously conduct a criminal investigation, but DOJ can obtain access to all of the investigative information that the regulatory agency collects in the agency’s regulatory investigation.</a:t>
            </a:r>
          </a:p>
          <a:p>
            <a:pPr marL="548640" lvl="1" indent="-182880">
              <a:spcBef>
                <a:spcPts val="0"/>
              </a:spcBef>
              <a:spcAft>
                <a:spcPts val="600"/>
              </a:spcAft>
            </a:pPr>
            <a:r>
              <a:rPr lang="en-US" sz="1000" dirty="0"/>
              <a:t>Conversely, a regulatory agency does not have unfettered access to all of DOJ’s evidence.  For example, DOJ cannot share information obtained by grand jury subpoena or wiretaps.</a:t>
            </a:r>
            <a:endParaRPr lang="en-US" sz="1100" dirty="0"/>
          </a:p>
        </p:txBody>
      </p:sp>
      <p:sp>
        <p:nvSpPr>
          <p:cNvPr id="4" name="Slide Number Placeholder 3"/>
          <p:cNvSpPr>
            <a:spLocks noGrp="1"/>
          </p:cNvSpPr>
          <p:nvPr>
            <p:ph type="sldNum" sz="quarter" idx="12"/>
          </p:nvPr>
        </p:nvSpPr>
        <p:spPr/>
        <p:txBody>
          <a:bodyPr/>
          <a:lstStyle/>
          <a:p>
            <a:fld id="{60C8F247-81A4-4EFD-9F9F-7611C58387C7}" type="slidenum">
              <a:rPr lang="en-US" smtClean="0"/>
              <a:pPr/>
              <a:t>9</a:t>
            </a:fld>
            <a:endParaRPr lang="en-US" dirty="0"/>
          </a:p>
        </p:txBody>
      </p:sp>
    </p:spTree>
    <p:extLst>
      <p:ext uri="{BB962C8B-B14F-4D97-AF65-F5344CB8AC3E}">
        <p14:creationId xmlns:p14="http://schemas.microsoft.com/office/powerpoint/2010/main" val="1561356348"/>
      </p:ext>
    </p:extLst>
  </p:cSld>
  <p:clrMapOvr>
    <a:masterClrMapping/>
  </p:clrMapOvr>
</p:sld>
</file>

<file path=ppt/theme/theme1.xml><?xml version="1.0" encoding="utf-8"?>
<a:theme xmlns:a="http://schemas.openxmlformats.org/drawingml/2006/main" name="1_2016_FIA_PPTMasterFile-Template-v2-1">
  <a:themeElements>
    <a:clrScheme name="FIA standard palette">
      <a:dk1>
        <a:sysClr val="windowText" lastClr="000000"/>
      </a:dk1>
      <a:lt1>
        <a:sysClr val="window" lastClr="FFFFFF"/>
      </a:lt1>
      <a:dk2>
        <a:srgbClr val="4B4F54"/>
      </a:dk2>
      <a:lt2>
        <a:srgbClr val="77777A"/>
      </a:lt2>
      <a:accent1>
        <a:srgbClr val="85C441"/>
      </a:accent1>
      <a:accent2>
        <a:srgbClr val="C3DB65"/>
      </a:accent2>
      <a:accent3>
        <a:srgbClr val="00A4E7"/>
      </a:accent3>
      <a:accent4>
        <a:srgbClr val="44C8F5"/>
      </a:accent4>
      <a:accent5>
        <a:srgbClr val="FFCD00"/>
      </a:accent5>
      <a:accent6>
        <a:srgbClr val="F68928"/>
      </a:accent6>
      <a:hlink>
        <a:srgbClr val="156491"/>
      </a:hlink>
      <a:folHlink>
        <a:srgbClr val="4B4F54"/>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36370376_1.potx" id="{0AD6483D-E4F6-4486-8A11-182A853824D4}" vid="{67DD6361-4DC6-4E11-9073-BD00A4DE947B}"/>
    </a:ext>
  </a:extLst>
</a:theme>
</file>

<file path=ppt/theme/theme2.xml><?xml version="1.0" encoding="utf-8"?>
<a:theme xmlns:a="http://schemas.openxmlformats.org/drawingml/2006/main" name="FIA Content Base - ALT layouts">
  <a:themeElements>
    <a:clrScheme name="FIA standard palette">
      <a:dk1>
        <a:sysClr val="windowText" lastClr="000000"/>
      </a:dk1>
      <a:lt1>
        <a:sysClr val="window" lastClr="FFFFFF"/>
      </a:lt1>
      <a:dk2>
        <a:srgbClr val="7A7C82"/>
      </a:dk2>
      <a:lt2>
        <a:srgbClr val="D6D6D8"/>
      </a:lt2>
      <a:accent1>
        <a:srgbClr val="85C441"/>
      </a:accent1>
      <a:accent2>
        <a:srgbClr val="C3DB65"/>
      </a:accent2>
      <a:accent3>
        <a:srgbClr val="00A4E7"/>
      </a:accent3>
      <a:accent4>
        <a:srgbClr val="44C8F5"/>
      </a:accent4>
      <a:accent5>
        <a:srgbClr val="4BACC6"/>
      </a:accent5>
      <a:accent6>
        <a:srgbClr val="F68928"/>
      </a:accent6>
      <a:hlink>
        <a:srgbClr val="156491"/>
      </a:hlink>
      <a:folHlink>
        <a:srgbClr val="51545D"/>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36370376_1.potx" id="{0AD6483D-E4F6-4486-8A11-182A853824D4}" vid="{FCBAE4A0-DA0D-4C3F-861E-F8E7E540A91B}"/>
    </a:ext>
  </a:extLst>
</a:theme>
</file>

<file path=ppt/theme/theme3.xml><?xml version="1.0" encoding="utf-8"?>
<a:theme xmlns:a="http://schemas.openxmlformats.org/drawingml/2006/main" name="1_FIA Last Page Base">
  <a:themeElements>
    <a:clrScheme name="FIA standard palette">
      <a:dk1>
        <a:sysClr val="windowText" lastClr="000000"/>
      </a:dk1>
      <a:lt1>
        <a:sysClr val="window" lastClr="FFFFFF"/>
      </a:lt1>
      <a:dk2>
        <a:srgbClr val="7A7C82"/>
      </a:dk2>
      <a:lt2>
        <a:srgbClr val="D6D6D8"/>
      </a:lt2>
      <a:accent1>
        <a:srgbClr val="85C441"/>
      </a:accent1>
      <a:accent2>
        <a:srgbClr val="C3DB65"/>
      </a:accent2>
      <a:accent3>
        <a:srgbClr val="00A4E7"/>
      </a:accent3>
      <a:accent4>
        <a:srgbClr val="44C8F5"/>
      </a:accent4>
      <a:accent5>
        <a:srgbClr val="4BACC6"/>
      </a:accent5>
      <a:accent6>
        <a:srgbClr val="F68928"/>
      </a:accent6>
      <a:hlink>
        <a:srgbClr val="156491"/>
      </a:hlink>
      <a:folHlink>
        <a:srgbClr val="51545D"/>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36370376_1.potx" id="{0AD6483D-E4F6-4486-8A11-182A853824D4}" vid="{F17CE17C-74F9-4DB0-A6F6-C294E93A09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1_2016_FIA_PPTMasterFile-Template-v2-1</Template>
  <TotalTime>3</TotalTime>
  <Words>5405</Words>
  <Application>Microsoft Macintosh PowerPoint</Application>
  <PresentationFormat>On-screen Show (4:3)</PresentationFormat>
  <Paragraphs>301</Paragraphs>
  <Slides>21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21</vt:i4>
      </vt:variant>
    </vt:vector>
  </HeadingPairs>
  <TitlesOfParts>
    <vt:vector size="26" baseType="lpstr">
      <vt:lpstr>Arial</vt:lpstr>
      <vt:lpstr>Calibri</vt:lpstr>
      <vt:lpstr>1_2016_FIA_PPTMasterFile-Template-v2-1</vt:lpstr>
      <vt:lpstr>FIA Content Base - ALT layouts</vt:lpstr>
      <vt:lpstr>1_FIA Last Page Base</vt:lpstr>
      <vt:lpstr>Representing Parties in Federal and State Cryptocurrency Investigations</vt:lpstr>
      <vt:lpstr> TABLE OF CONTENTS                                                              </vt:lpstr>
      <vt:lpstr> THE RANGE OF INVESTIGATIONS - CFTC, NFA AND FUTURES EXCHANGES                                                             </vt:lpstr>
      <vt:lpstr> THE RANGE OF INVESTIGATIONS - CFTC, NFA AND FUTURES (CONT’D)                                                             </vt:lpstr>
      <vt:lpstr> THE RANGE OF INVESTIGATIONS - SEC AND FINRA INVESTIGATIONS                                                             </vt:lpstr>
      <vt:lpstr> THE RANGE OF INVESTIGATIONS - DEPARTMENT OF JUSTICE                                                             </vt:lpstr>
      <vt:lpstr> THE RANGE OF INVESTIGATIONS - STATE SECURITIES REGULATORS,  INCLUDING THE NY DEPARTMENT OF FINANCIAL SERVICES                                                             </vt:lpstr>
      <vt:lpstr> THE RANGE OF INVESTIGATIONS - JURISDICTION, PARALLEL, CROSS-BORDER, INDUSTRY SWEEPS                                                             </vt:lpstr>
      <vt:lpstr> THE RANGE OF INVESTIGATIONS - JURISDICTION, PARALLEL, CROSS-BORDER, INDUSTRY SWEEPS (CONT’D)                                                             </vt:lpstr>
      <vt:lpstr>  TYPES OF REPRESENTATIONS - CTAs, CPOs, FCMs                                                             </vt:lpstr>
      <vt:lpstr> TYPES OF REPRESENTATIONS – EXCHANGES                                                             </vt:lpstr>
      <vt:lpstr> TYPES OF REPRESENTATIONS - CRYPTOCURRENCY PROMOTORS AND PLATFORMS                                                             </vt:lpstr>
      <vt:lpstr> CRYPTOCURRENCY CONDUCT ISSUES - FRAUD                                                             </vt:lpstr>
      <vt:lpstr> CRYPTOCURRENCY CONDUCT ISSUES - PONZI SCHEMES                                                            </vt:lpstr>
      <vt:lpstr> CRYPTOCURRENCY CONDUCT ISSUES - PONZI SCHEMES (CONT’D)                                                            </vt:lpstr>
      <vt:lpstr> CRYPTOCURRENCY CONDUCT ISSUES - PONZI SCHEMES (CONT’D)                                                            </vt:lpstr>
      <vt:lpstr> CRYPTOCURRENCY CONDUCT ISSUES - RETAIL CUSTOMER ABUSE                                                            </vt:lpstr>
      <vt:lpstr> CRYPTOCURRENCY CONDUCT ISSUES - MANIPULATION                                                             </vt:lpstr>
      <vt:lpstr> CRYPTOCURRENCY CONDUCT ISSUES - INSIDER TRADING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Parties in Federal and State Cryptocurrency Investigations</dc:title>
  <dc:creator>Microsoft Office User</dc:creator>
  <cp:lastModifiedBy>Microsoft Office User</cp:lastModifiedBy>
  <cp:revision>1</cp:revision>
  <dcterms:created xsi:type="dcterms:W3CDTF">2018-10-11T16:22:05Z</dcterms:created>
  <dcterms:modified xsi:type="dcterms:W3CDTF">2018-10-11T16:25:09Z</dcterms:modified>
</cp:coreProperties>
</file>