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3" r:id="rId1"/>
    <p:sldMasterId id="2147483690" r:id="rId2"/>
    <p:sldMasterId id="2147483685" r:id="rId3"/>
  </p:sldMasterIdLst>
  <p:handoutMasterIdLst>
    <p:handoutMasterId r:id="rId16"/>
  </p:handoutMasterIdLst>
  <p:sldIdLst>
    <p:sldId id="259" r:id="rId4"/>
    <p:sldId id="266" r:id="rId5"/>
    <p:sldId id="282" r:id="rId6"/>
    <p:sldId id="267" r:id="rId7"/>
    <p:sldId id="273" r:id="rId8"/>
    <p:sldId id="274" r:id="rId9"/>
    <p:sldId id="275" r:id="rId10"/>
    <p:sldId id="268" r:id="rId11"/>
    <p:sldId id="281" r:id="rId12"/>
    <p:sldId id="280" r:id="rId13"/>
    <p:sldId id="272" r:id="rId14"/>
    <p:sldId id="26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3">
          <p15:clr>
            <a:srgbClr val="A4A3A4"/>
          </p15:clr>
        </p15:guide>
        <p15:guide id="2" pos="5594">
          <p15:clr>
            <a:srgbClr val="A4A3A4"/>
          </p15:clr>
        </p15:guide>
        <p15:guide id="3" pos="2880">
          <p15:clr>
            <a:srgbClr val="A4A3A4"/>
          </p15:clr>
        </p15:guide>
        <p15:guide id="4" pos="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1B3DC"/>
    <a:srgbClr val="608E32"/>
    <a:srgbClr val="73B632"/>
    <a:srgbClr val="008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3356" autoAdjust="0"/>
  </p:normalViewPr>
  <p:slideViewPr>
    <p:cSldViewPr snapToGrid="0" snapToObjects="1">
      <p:cViewPr varScale="1">
        <p:scale>
          <a:sx n="109" d="100"/>
          <a:sy n="109" d="100"/>
        </p:scale>
        <p:origin x="1446" y="72"/>
      </p:cViewPr>
      <p:guideLst>
        <p:guide orient="horz" pos="4183"/>
        <p:guide pos="5594"/>
        <p:guide pos="2880"/>
        <p:guide pos="1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64924-50FB-C14F-849F-83FE3AC4976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5AD5-BC76-6C40-BBBF-4771427A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8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E06-D86F-454A-BC36-FDF13B5C04A1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182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5741"/>
            <a:ext cx="5486400" cy="38918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E06-D86F-454A-BC36-FDF13B5C04A1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70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_FIA America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0971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799" y="2130426"/>
            <a:ext cx="7433129" cy="86775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accent3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024555"/>
            <a:ext cx="6400800" cy="720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1">
                <a:solidFill>
                  <a:schemeClr val="accent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 userDrawn="1"/>
        </p:nvSpPr>
        <p:spPr>
          <a:xfrm>
            <a:off x="457200" y="6457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233B0-11E4-4A0A-881E-AA1281D97E0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 userDrawn="1"/>
        </p:nvSpPr>
        <p:spPr>
          <a:xfrm>
            <a:off x="3124200" y="6457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 userDrawn="1"/>
        </p:nvSpPr>
        <p:spPr>
          <a:xfrm>
            <a:off x="6553200" y="6457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139180-C054-46D4-ABA1-5074A52D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66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799" y="2130426"/>
            <a:ext cx="7433129" cy="86775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accent3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024555"/>
            <a:ext cx="6400800" cy="720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1">
                <a:solidFill>
                  <a:schemeClr val="accent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 userDrawn="1"/>
        </p:nvSpPr>
        <p:spPr>
          <a:xfrm>
            <a:off x="457200" y="6457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233B0-11E4-4A0A-881E-AA1281D97E0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 userDrawn="1"/>
        </p:nvSpPr>
        <p:spPr>
          <a:xfrm>
            <a:off x="3124200" y="6457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 userDrawn="1"/>
        </p:nvSpPr>
        <p:spPr>
          <a:xfrm>
            <a:off x="6553200" y="6457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139180-C054-46D4-ABA1-5074A52DA0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0" t="9881" r="51117" b="43137"/>
          <a:stretch>
            <a:fillRect/>
          </a:stretch>
        </p:blipFill>
        <p:spPr>
          <a:xfrm>
            <a:off x="3409188" y="1714500"/>
            <a:ext cx="57348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112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378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359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233B0-11E4-4A0A-881E-AA1281D97E0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39180-C054-46D4-ABA1-5074A52D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41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082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E06-D86F-454A-BC36-FDF13B5C04A1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9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4958"/>
            <a:ext cx="4038600" cy="4921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58"/>
            <a:ext cx="4038600" cy="49212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E06-D86F-454A-BC36-FDF13B5C04A1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25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86690" y="1199356"/>
            <a:ext cx="1828800" cy="228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383726" y="3930280"/>
            <a:ext cx="1828800" cy="228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2418454" y="1076633"/>
            <a:ext cx="6088879" cy="250405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2418454" y="3821113"/>
            <a:ext cx="6088879" cy="251132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81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0410"/>
            <a:ext cx="4040188" cy="4265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06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0410"/>
            <a:ext cx="4041775" cy="4265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E06-D86F-454A-BC36-FDF13B5C04A1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31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nkstockPhotos-15930537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6"/>
          <a:stretch>
            <a:fillRect/>
          </a:stretch>
        </p:blipFill>
        <p:spPr>
          <a:xfrm flipH="1">
            <a:off x="2620912" y="0"/>
            <a:ext cx="6537686" cy="3532188"/>
          </a:xfrm>
          <a:prstGeom prst="rect">
            <a:avLst/>
          </a:prstGeom>
        </p:spPr>
      </p:pic>
      <p:pic>
        <p:nvPicPr>
          <p:cNvPr id="8" name="Picture 7" descr="ThinkstockPhotos-15930537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61542"/>
          <a:stretch>
            <a:fillRect/>
          </a:stretch>
        </p:blipFill>
        <p:spPr>
          <a:xfrm flipV="1">
            <a:off x="-3698" y="4229110"/>
            <a:ext cx="6235280" cy="2637435"/>
          </a:xfrm>
          <a:prstGeom prst="rect">
            <a:avLst/>
          </a:prstGeom>
        </p:spPr>
      </p:pic>
      <p:pic>
        <p:nvPicPr>
          <p:cNvPr id="5" name="Picture 4" descr="FIA 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04" y="5683038"/>
            <a:ext cx="1317692" cy="6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4" r:id="rId2"/>
    <p:sldLayoutId id="2147483793" r:id="rId3"/>
    <p:sldLayoutId id="2147483738" r:id="rId4"/>
    <p:sldLayoutId id="2147483794" r:id="rId5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632"/>
            <a:ext cx="8229600" cy="504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3E06-D86F-454A-BC36-FDF13B5C04A1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5C49-BB69-4257-9CB5-A5D2CF33BF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99560"/>
          </a:xfrm>
          <a:prstGeom prst="rect">
            <a:avLst/>
          </a:prstGeom>
          <a:solidFill>
            <a:srgbClr val="41B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FIA 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98" y="5849764"/>
            <a:ext cx="991402" cy="5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6" r:id="rId3"/>
    <p:sldLayoutId id="2147483695" r:id="rId4"/>
    <p:sldLayoutId id="2147483697" r:id="rId5"/>
    <p:sldLayoutId id="2147483699" r:id="rId6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 Update_June_to conve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 b="1578"/>
          <a:stretch>
            <a:fillRect/>
          </a:stretch>
        </p:blipFill>
        <p:spPr>
          <a:xfrm>
            <a:off x="-17631" y="0"/>
            <a:ext cx="916432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733">
            <a:off x="5321017" y="1780199"/>
            <a:ext cx="9580099" cy="9230555"/>
          </a:xfrm>
          <a:prstGeom prst="rect">
            <a:avLst/>
          </a:prstGeom>
        </p:spPr>
      </p:pic>
      <p:pic>
        <p:nvPicPr>
          <p:cNvPr id="6" name="Picture 5" descr="FIA_LOGO_TAG_4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4"/>
          <a:stretch>
            <a:fillRect/>
          </a:stretch>
        </p:blipFill>
        <p:spPr>
          <a:xfrm>
            <a:off x="2484283" y="2071739"/>
            <a:ext cx="4185265" cy="22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3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Cross-border </a:t>
            </a:r>
            <a:r>
              <a:rPr lang="en-US" smtClean="0"/>
              <a:t>enforcement defense </a:t>
            </a:r>
            <a:r>
              <a:rPr lang="en-US"/>
              <a:t>Issues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024554"/>
            <a:ext cx="6400800" cy="1379665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Allen &amp; Overy LLP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70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197" y="1306793"/>
            <a:ext cx="710233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Please don’t hesitate to contact any of us if you have questions: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79196" y="1997455"/>
            <a:ext cx="2772000" cy="936000"/>
            <a:chOff x="3497693" y="1630596"/>
            <a:chExt cx="2772000" cy="936000"/>
          </a:xfrm>
        </p:grpSpPr>
        <p:sp>
          <p:nvSpPr>
            <p:cNvPr id="4" name="Rectangle 3"/>
            <p:cNvSpPr/>
            <p:nvPr/>
          </p:nvSpPr>
          <p:spPr>
            <a:xfrm>
              <a:off x="3497693" y="1630596"/>
              <a:ext cx="2772000" cy="93600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tIns="72000">
              <a:noAutofit/>
            </a:bodyPr>
            <a:lstStyle/>
            <a:p>
              <a:pPr marL="715963" lvl="3">
                <a:spcAft>
                  <a:spcPts val="200"/>
                </a:spcAft>
              </a:pPr>
              <a:r>
                <a:rPr lang="en-GB" sz="900" b="1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Gregory Mocek | Partner</a:t>
              </a:r>
            </a:p>
            <a:p>
              <a:pPr marL="71596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USA </a:t>
              </a:r>
              <a:r>
                <a:rPr lang="en-GB" sz="900">
                  <a:solidFill>
                    <a:schemeClr val="bg1"/>
                  </a:solidFill>
                  <a:ea typeface="Calibri"/>
                  <a:cs typeface="Arial"/>
                </a:rPr>
                <a:t>–</a:t>
              </a:r>
              <a:r>
                <a:rPr lang="en-GB" sz="900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 </a:t>
              </a: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Washington</a:t>
              </a:r>
            </a:p>
            <a:p>
              <a:pPr marL="71596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Tel +1 202 683 3887</a:t>
              </a:r>
            </a:p>
            <a:p>
              <a:pPr marL="71596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Mob +1 202 550 6906</a:t>
              </a:r>
            </a:p>
            <a:p>
              <a:pPr marL="715963">
                <a:spcAft>
                  <a:spcPts val="200"/>
                </a:spcAft>
              </a:pPr>
              <a:r>
                <a:rPr lang="en-GB" sz="900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gregory.mocek@allenovery.com</a:t>
              </a:r>
              <a:endParaRPr lang="en-GB" sz="900">
                <a:solidFill>
                  <a:schemeClr val="bg1"/>
                </a:solidFill>
                <a:latin typeface="Microsoft Sans Serif"/>
                <a:ea typeface="Calibri"/>
                <a:cs typeface="Times New Roman"/>
              </a:endParaRPr>
            </a:p>
          </p:txBody>
        </p:sp>
        <p:pic>
          <p:nvPicPr>
            <p:cNvPr id="3" name="Picture 2" descr="High Res Photo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1914" y="1666596"/>
              <a:ext cx="717282" cy="86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3469983" y="1997455"/>
            <a:ext cx="2772000" cy="936000"/>
            <a:chOff x="3497693" y="2707412"/>
            <a:chExt cx="2772000" cy="936000"/>
          </a:xfrm>
        </p:grpSpPr>
        <p:sp>
          <p:nvSpPr>
            <p:cNvPr id="7" name="Rectangle 6"/>
            <p:cNvSpPr/>
            <p:nvPr/>
          </p:nvSpPr>
          <p:spPr>
            <a:xfrm>
              <a:off x="3497693" y="2707412"/>
              <a:ext cx="2772000" cy="93600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tIns="72000">
              <a:noAutofit/>
            </a:bodyPr>
            <a:lstStyle/>
            <a:p>
              <a:pPr marL="715963" lvl="3">
                <a:spcAft>
                  <a:spcPts val="200"/>
                </a:spcAft>
              </a:pPr>
              <a:r>
                <a:rPr lang="en-US" sz="900" b="1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Anthony </a:t>
              </a:r>
              <a:r>
                <a:rPr lang="en-US" sz="900" b="1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Mansfield | Partner</a:t>
              </a:r>
            </a:p>
            <a:p>
              <a:pPr marL="715963" lvl="3">
                <a:spcAft>
                  <a:spcPts val="200"/>
                </a:spcAft>
              </a:pPr>
              <a:r>
                <a:rPr lang="en-US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USA </a:t>
              </a:r>
              <a:r>
                <a:rPr lang="en-GB" sz="900">
                  <a:solidFill>
                    <a:schemeClr val="bg1"/>
                  </a:solidFill>
                  <a:ea typeface="Calibri"/>
                  <a:cs typeface="Arial"/>
                </a:rPr>
                <a:t>–</a:t>
              </a:r>
              <a:r>
                <a:rPr lang="en-US" sz="900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 </a:t>
              </a:r>
              <a:r>
                <a:rPr lang="en-US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Washington</a:t>
              </a:r>
            </a:p>
            <a:p>
              <a:pPr marL="715963" lvl="3">
                <a:spcAft>
                  <a:spcPts val="200"/>
                </a:spcAft>
              </a:pPr>
              <a:r>
                <a:rPr lang="en-US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Tel +1 202 683 3884</a:t>
              </a:r>
            </a:p>
            <a:p>
              <a:pPr marL="715963" lvl="3">
                <a:spcAft>
                  <a:spcPts val="200"/>
                </a:spcAft>
              </a:pPr>
              <a:r>
                <a:rPr lang="en-US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Mob +1 917 609 6422</a:t>
              </a:r>
            </a:p>
            <a:p>
              <a:pPr marL="715963" lvl="3">
                <a:spcAft>
                  <a:spcPts val="200"/>
                </a:spcAft>
              </a:pPr>
              <a:r>
                <a:rPr lang="en-US" sz="900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anthony.mansfield@allenovery.com</a:t>
              </a:r>
              <a:endParaRPr lang="en-US" sz="900">
                <a:solidFill>
                  <a:schemeClr val="bg1"/>
                </a:solidFill>
                <a:latin typeface="Microsoft Sans Serif"/>
                <a:ea typeface="Calibri"/>
                <a:cs typeface="Times New Roman"/>
              </a:endParaRPr>
            </a:p>
          </p:txBody>
        </p:sp>
        <p:pic>
          <p:nvPicPr>
            <p:cNvPr id="23" name="Picture 22" descr="High Res Photo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1914" y="2743412"/>
              <a:ext cx="717283" cy="86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479196" y="3084224"/>
            <a:ext cx="2772000" cy="936000"/>
            <a:chOff x="3497693" y="3802228"/>
            <a:chExt cx="2772000" cy="936000"/>
          </a:xfrm>
        </p:grpSpPr>
        <p:sp>
          <p:nvSpPr>
            <p:cNvPr id="10" name="Rectangle 9"/>
            <p:cNvSpPr/>
            <p:nvPr/>
          </p:nvSpPr>
          <p:spPr>
            <a:xfrm>
              <a:off x="3497693" y="3802228"/>
              <a:ext cx="2772000" cy="93600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tIns="72000">
              <a:noAutofit/>
            </a:bodyPr>
            <a:lstStyle/>
            <a:p>
              <a:pPr marL="715963" lvl="3">
                <a:spcAft>
                  <a:spcPts val="200"/>
                </a:spcAft>
              </a:pPr>
              <a:r>
                <a:rPr lang="en-GB" sz="900" b="1" err="1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Calum </a:t>
              </a:r>
              <a:r>
                <a:rPr lang="en-GB" sz="900" b="1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Burnett | Partner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UK </a:t>
              </a:r>
              <a:r>
                <a:rPr lang="en-GB" sz="900" smtClean="0">
                  <a:solidFill>
                    <a:schemeClr val="bg1"/>
                  </a:solidFill>
                  <a:latin typeface="Arial"/>
                  <a:ea typeface="Calibri"/>
                  <a:cs typeface="Arial"/>
                </a:rPr>
                <a:t>–</a:t>
              </a:r>
              <a:r>
                <a:rPr lang="en-GB" sz="900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 </a:t>
              </a: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London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Tel +44 20 3088 3736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Mob +44 7767 674205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calum.burnett@allenovery.com</a:t>
              </a:r>
            </a:p>
          </p:txBody>
        </p:sp>
        <p:pic>
          <p:nvPicPr>
            <p:cNvPr id="24" name="Picture 23" descr="High Res Photo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1914" y="3838228"/>
              <a:ext cx="717283" cy="86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3469983" y="3084224"/>
            <a:ext cx="2772000" cy="936000"/>
            <a:chOff x="3497693" y="4897044"/>
            <a:chExt cx="2772000" cy="936000"/>
          </a:xfrm>
        </p:grpSpPr>
        <p:sp>
          <p:nvSpPr>
            <p:cNvPr id="13" name="Rectangle 12"/>
            <p:cNvSpPr/>
            <p:nvPr/>
          </p:nvSpPr>
          <p:spPr>
            <a:xfrm>
              <a:off x="3497693" y="4897044"/>
              <a:ext cx="2772000" cy="93600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tIns="72000">
              <a:noAutofit/>
            </a:bodyPr>
            <a:lstStyle/>
            <a:p>
              <a:pPr marL="715963" lvl="3">
                <a:spcAft>
                  <a:spcPts val="200"/>
                </a:spcAft>
              </a:pPr>
              <a:r>
                <a:rPr lang="en-GB" sz="900" b="1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Eugene </a:t>
              </a:r>
              <a:r>
                <a:rPr lang="en-GB" sz="900" b="1" err="1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Ingoglia | Partner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USA </a:t>
              </a:r>
              <a:r>
                <a:rPr lang="en-GB" sz="900">
                  <a:solidFill>
                    <a:schemeClr val="bg1"/>
                  </a:solidFill>
                  <a:ea typeface="Calibri"/>
                  <a:cs typeface="Arial"/>
                </a:rPr>
                <a:t>–</a:t>
              </a:r>
              <a:r>
                <a:rPr lang="en-GB" sz="900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 </a:t>
              </a: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New York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Tel +1 212 610 6369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Mob +1 347 598 2690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eugene.ingoglia@allenovery.com</a:t>
              </a:r>
              <a:endParaRPr lang="en-GB" sz="900">
                <a:solidFill>
                  <a:schemeClr val="bg1"/>
                </a:solidFill>
                <a:latin typeface="Microsoft Sans Serif"/>
                <a:ea typeface="Calibri"/>
                <a:cs typeface="Times New Roman"/>
              </a:endParaRPr>
            </a:p>
          </p:txBody>
        </p:sp>
        <p:pic>
          <p:nvPicPr>
            <p:cNvPr id="25" name="Picture 24" descr="High Res Phot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1914" y="4933044"/>
              <a:ext cx="717283" cy="86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79196" y="4170993"/>
            <a:ext cx="2772000" cy="936000"/>
            <a:chOff x="3497693" y="5991860"/>
            <a:chExt cx="2772000" cy="936000"/>
          </a:xfrm>
        </p:grpSpPr>
        <p:sp>
          <p:nvSpPr>
            <p:cNvPr id="16" name="Rectangle 15"/>
            <p:cNvSpPr/>
            <p:nvPr/>
          </p:nvSpPr>
          <p:spPr>
            <a:xfrm>
              <a:off x="3497693" y="5991860"/>
              <a:ext cx="2772000" cy="93600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tIns="72000">
              <a:noAutofit/>
            </a:bodyPr>
            <a:lstStyle/>
            <a:p>
              <a:pPr marL="715963" lvl="3">
                <a:spcAft>
                  <a:spcPts val="200"/>
                </a:spcAft>
              </a:pPr>
              <a:r>
                <a:rPr lang="en-GB" sz="900" b="1" smtClean="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Matt </a:t>
              </a:r>
              <a:r>
                <a:rPr lang="en-GB" sz="900" b="1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Bower | Partner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Hong Kong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Tel +852 2974 7131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Mob +852 9664 1223</a:t>
              </a:r>
            </a:p>
            <a:p>
              <a:pPr marL="715963" lvl="3">
                <a:spcAft>
                  <a:spcPts val="200"/>
                </a:spcAft>
              </a:pPr>
              <a:r>
                <a:rPr lang="en-GB" sz="900">
                  <a:solidFill>
                    <a:schemeClr val="bg1"/>
                  </a:solidFill>
                  <a:latin typeface="Microsoft Sans Serif"/>
                  <a:ea typeface="Calibri"/>
                  <a:cs typeface="Times New Roman"/>
                </a:rPr>
                <a:t>matt.bower@allenovery.com</a:t>
              </a:r>
            </a:p>
          </p:txBody>
        </p:sp>
        <p:pic>
          <p:nvPicPr>
            <p:cNvPr id="26" name="Picture 25" descr="High Res Photo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1914" y="6027860"/>
              <a:ext cx="717283" cy="864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59612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510" y="227737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Thank you very much</a:t>
            </a:r>
            <a:endParaRPr lang="en-US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8647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5046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079" y="1837427"/>
            <a:ext cx="8013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Current </a:t>
            </a:r>
            <a:r>
              <a:rPr lang="en-US">
                <a:latin typeface="Calibri"/>
                <a:ea typeface="Calibri"/>
                <a:cs typeface="Times New Roman"/>
              </a:rPr>
              <a:t>enforcement environment and relevance of cross border aspects</a:t>
            </a: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Handing requests for information held outside the U.S.</a:t>
            </a:r>
            <a:endParaRPr lang="en-US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Key foreign legal considerations: data privacy and bank secrecy</a:t>
            </a:r>
            <a:endParaRPr lang="en-US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Key foreign legal considerations: privilege</a:t>
            </a:r>
            <a:endParaRPr lang="en-US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Key strategic and tactical issues</a:t>
            </a:r>
            <a:endParaRPr lang="en-US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Managing an MLAT process with U.S. authorities</a:t>
            </a:r>
            <a:endParaRPr lang="en-US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Handling requests for testimony of employees outside the U.S.</a:t>
            </a:r>
            <a:endParaRPr lang="en-US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Key practical takeaways</a:t>
            </a:r>
            <a:endParaRPr lang="en-US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093547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Agenda for today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27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079" y="1837427"/>
            <a:ext cx="8013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Given </a:t>
            </a:r>
            <a:r>
              <a:rPr lang="en-US">
                <a:latin typeface="Calibri"/>
                <a:ea typeface="Calibri"/>
                <a:cs typeface="Times New Roman"/>
              </a:rPr>
              <a:t>the global nature of most of the commodity markets, the CFTC has its tentacles in multiple jurisdictions </a:t>
            </a: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Calibri"/>
                <a:ea typeface="Calibri"/>
                <a:cs typeface="Times New Roman"/>
              </a:rPr>
              <a:t>The </a:t>
            </a:r>
            <a:r>
              <a:rPr lang="en-US">
                <a:latin typeface="Calibri"/>
                <a:ea typeface="Calibri"/>
                <a:cs typeface="Times New Roman"/>
              </a:rPr>
              <a:t>exchanges are providing opportunities for trading more foreign related markets</a:t>
            </a: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err="1" smtClean="0">
                <a:latin typeface="Calibri"/>
                <a:ea typeface="Calibri"/>
                <a:cs typeface="Times New Roman"/>
              </a:rPr>
              <a:t>Cryptocurrency </a:t>
            </a:r>
            <a:r>
              <a:rPr lang="en-US">
                <a:latin typeface="Calibri"/>
                <a:ea typeface="Calibri"/>
                <a:cs typeface="Times New Roman"/>
              </a:rPr>
              <a:t>will naturally cross borders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093547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Current </a:t>
            </a:r>
            <a:r>
              <a:rPr lang="en-US">
                <a:solidFill>
                  <a:schemeClr val="tx1"/>
                </a:solidFill>
              </a:rPr>
              <a:t>enforcement environment and relevance of cross border aspects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240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65" y="2593403"/>
            <a:ext cx="8773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accent3"/>
                </a:solidFill>
                <a:latin typeface="Microsoft Sans Serif"/>
                <a:ea typeface="Calibri"/>
                <a:cs typeface="Times New Roman"/>
              </a:rPr>
              <a:t>Initial factors to consider:</a:t>
            </a:r>
          </a:p>
          <a:p>
            <a:pPr marR="0" lvl="0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Microsoft Sans Serif"/>
              <a:ea typeface="Calibri"/>
              <a:cs typeface="Times New Roman"/>
            </a:endParaRP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Purpose </a:t>
            </a:r>
            <a:r>
              <a:rPr lang="en-US">
                <a:latin typeface="Microsoft Sans Serif"/>
                <a:ea typeface="Calibri"/>
                <a:cs typeface="Times New Roman"/>
              </a:rPr>
              <a:t>and nature of request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Recipient </a:t>
            </a:r>
            <a:r>
              <a:rPr lang="en-US">
                <a:latin typeface="Microsoft Sans Serif"/>
                <a:ea typeface="Calibri"/>
                <a:cs typeface="Times New Roman"/>
              </a:rPr>
              <a:t>of request – U.S. entity or foreign affiliate?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Nature </a:t>
            </a:r>
            <a:r>
              <a:rPr lang="en-US">
                <a:latin typeface="Microsoft Sans Serif"/>
                <a:ea typeface="Calibri"/>
                <a:cs typeface="Times New Roman"/>
              </a:rPr>
              <a:t>and structure of relevant trading and other relationships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Location </a:t>
            </a:r>
            <a:r>
              <a:rPr lang="en-US">
                <a:latin typeface="Microsoft Sans Serif"/>
                <a:ea typeface="Calibri"/>
                <a:cs typeface="Times New Roman"/>
              </a:rPr>
              <a:t>of responsive information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Ownership </a:t>
            </a:r>
            <a:r>
              <a:rPr lang="en-US">
                <a:latin typeface="Microsoft Sans Serif"/>
                <a:ea typeface="Calibri"/>
                <a:cs typeface="Times New Roman"/>
              </a:rPr>
              <a:t>and control of responsive information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Foreign </a:t>
            </a:r>
            <a:r>
              <a:rPr lang="en-US">
                <a:latin typeface="Microsoft Sans Serif"/>
                <a:ea typeface="Calibri"/>
                <a:cs typeface="Times New Roman"/>
              </a:rPr>
              <a:t>legal limitations on production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Strategic </a:t>
            </a:r>
            <a:r>
              <a:rPr lang="en-US">
                <a:latin typeface="Microsoft Sans Serif"/>
                <a:ea typeface="Calibri"/>
                <a:cs typeface="Times New Roman"/>
              </a:rPr>
              <a:t>and tactical issues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324126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Handling requests for information held outside the U.S.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04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65" y="2346922"/>
            <a:ext cx="8773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accent3"/>
                </a:solidFill>
                <a:latin typeface="Microsoft Sans Serif"/>
                <a:ea typeface="Calibri"/>
                <a:cs typeface="Times New Roman"/>
              </a:rPr>
              <a:t>Position in 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GDPR</a:t>
            </a:r>
            <a:endParaRPr lang="en-US">
              <a:solidFill>
                <a:srgbClr val="000000"/>
              </a:solidFill>
              <a:latin typeface="Microsoft Sans Serif"/>
              <a:ea typeface="Calibri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Bank </a:t>
            </a:r>
            <a:r>
              <a:rPr lang="en-US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secrecy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Blocking statutes</a:t>
            </a: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endParaRPr lang="en-US" smtClean="0">
              <a:solidFill>
                <a:srgbClr val="000000"/>
              </a:solidFill>
              <a:latin typeface="Microsoft Sans Serif"/>
              <a:ea typeface="Calibri"/>
              <a:cs typeface="Times New Roman"/>
            </a:endParaRP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accent3"/>
                </a:solidFill>
                <a:latin typeface="Microsoft Sans Serif"/>
                <a:ea typeface="Calibri"/>
                <a:cs typeface="Times New Roman"/>
              </a:rPr>
              <a:t>Position in APAC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Hong Kong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Data protection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Bank secrecy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Other jurisdictions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Singapore bank secrecy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Chinese state secrecy</a:t>
            </a:r>
          </a:p>
          <a:p>
            <a:pPr marL="800100" lvl="1" indent="-342900">
              <a:buFont typeface="Symbol"/>
              <a:buChar char=""/>
            </a:pPr>
            <a:endParaRPr lang="en-US" smtClean="0">
              <a:solidFill>
                <a:srgbClr val="000000"/>
              </a:solidFill>
              <a:latin typeface="Microsoft Sans Serif"/>
              <a:ea typeface="Calibri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324126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Key foreign legal considerations: data privacy and bank secrecy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54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360" y="3022757"/>
            <a:ext cx="5581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/>
              <a:t>Pros and cons of involving local regulators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Approach </a:t>
            </a:r>
            <a:r>
              <a:rPr lang="en-GB"/>
              <a:t>to dealing with requests from U.S. </a:t>
            </a:r>
            <a:r>
              <a:rPr lang="en-GB" smtClean="0"/>
              <a:t>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Levels </a:t>
            </a:r>
            <a:r>
              <a:rPr lang="en-GB"/>
              <a:t>of cooperation with U.S. </a:t>
            </a:r>
            <a:r>
              <a:rPr lang="en-GB" smtClean="0"/>
              <a:t>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Risk </a:t>
            </a:r>
            <a:r>
              <a:rPr lang="en-GB"/>
              <a:t>of parallel investigations</a:t>
            </a:r>
            <a:endParaRPr lang="en-US" sz="2400"/>
          </a:p>
          <a:p>
            <a:r>
              <a:rPr lang="en-GB"/>
              <a:t> </a:t>
            </a:r>
            <a:endParaRPr lang="en-US" sz="2400"/>
          </a:p>
          <a:p>
            <a:pPr lvl="0"/>
            <a:r>
              <a:rPr lang="en-US"/>
              <a:t>Might U.S. cooperation credit be put at risk?</a:t>
            </a:r>
            <a:endParaRPr lang="en-US" sz="240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324126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Key strategic and tactical issues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583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510" y="2277374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Negotiating </a:t>
            </a:r>
            <a:r>
              <a:rPr lang="en-US">
                <a:latin typeface="Microsoft Sans Serif"/>
                <a:ea typeface="Calibri"/>
                <a:cs typeface="Times New Roman"/>
              </a:rPr>
              <a:t>scope of information request(s)</a:t>
            </a: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>
                <a:latin typeface="Microsoft Sans Serif"/>
                <a:ea typeface="Calibri"/>
                <a:cs typeface="Times New Roman"/>
              </a:rPr>
              <a:t>T</a:t>
            </a:r>
            <a:r>
              <a:rPr lang="en-US" smtClean="0">
                <a:latin typeface="Microsoft Sans Serif"/>
                <a:ea typeface="Calibri"/>
                <a:cs typeface="Times New Roman"/>
              </a:rPr>
              <a:t>ime </a:t>
            </a:r>
            <a:r>
              <a:rPr lang="en-US">
                <a:latin typeface="Microsoft Sans Serif"/>
                <a:ea typeface="Calibri"/>
                <a:cs typeface="Times New Roman"/>
              </a:rPr>
              <a:t>delays</a:t>
            </a: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en-US" smtClean="0">
                <a:latin typeface="Microsoft Sans Serif"/>
                <a:ea typeface="Calibri"/>
                <a:cs typeface="Times New Roman"/>
              </a:rPr>
              <a:t>Cooperation issues</a:t>
            </a:r>
            <a:r>
              <a:rPr lang="en-US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smtClean="0">
              <a:solidFill>
                <a:srgbClr val="FF0000"/>
              </a:solidFill>
              <a:latin typeface="Microsoft Sans Serif"/>
              <a:ea typeface="Calibri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324126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Managing a MLAT process with U.S. authorities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81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71" y="2340971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Microsoft Sans Serif"/>
                <a:ea typeface="Calibri"/>
                <a:cs typeface="Times New Roman"/>
              </a:rPr>
              <a:t>Testimony of non-US </a:t>
            </a:r>
            <a:r>
              <a:rPr lang="en-US" sz="1600" smtClean="0">
                <a:solidFill>
                  <a:schemeClr val="accent3"/>
                </a:solidFill>
                <a:latin typeface="Microsoft Sans Serif"/>
                <a:ea typeface="Calibri"/>
                <a:cs typeface="Times New Roman"/>
              </a:rPr>
              <a:t>persons</a:t>
            </a:r>
            <a:endParaRPr lang="en-US" sz="1600" smtClean="0">
              <a:solidFill>
                <a:schemeClr val="accent3"/>
              </a:solidFill>
              <a:latin typeface="Calibri"/>
              <a:ea typeface="Calibri"/>
              <a:cs typeface="Times New Roman"/>
            </a:endParaRPr>
          </a:p>
          <a:p>
            <a:pPr marL="7429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Voluntarily </a:t>
            </a:r>
            <a:r>
              <a:rPr lang="en-US" sz="160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v. compulsory </a:t>
            </a:r>
            <a:r>
              <a:rPr lang="en-US" sz="1600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process</a:t>
            </a:r>
            <a:endParaRPr lang="en-US" sz="1600">
              <a:latin typeface="Calibri"/>
              <a:ea typeface="Calibri"/>
              <a:cs typeface="Times New Roman"/>
            </a:endParaRPr>
          </a:p>
          <a:p>
            <a:pPr marL="7429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Medium (phone v. in person, in US v. via overseas regulator</a:t>
            </a:r>
            <a:r>
              <a:rPr lang="en-US" sz="1600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)</a:t>
            </a:r>
            <a:endParaRPr lang="en-US" sz="1600">
              <a:latin typeface="Calibri"/>
              <a:ea typeface="Calibri"/>
              <a:cs typeface="Times New Roman"/>
            </a:endParaRPr>
          </a:p>
          <a:p>
            <a:pPr marL="7429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Consent to U.S. jurisdiction by: exchange membership or designation as a principal or associated person of </a:t>
            </a:r>
            <a:r>
              <a:rPr lang="en-US" sz="1600" smtClean="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NFA</a:t>
            </a:r>
            <a:endParaRPr lang="en-US" sz="1600">
              <a:solidFill>
                <a:srgbClr val="000000"/>
              </a:solidFill>
              <a:latin typeface="Microsoft Sans Serif"/>
              <a:ea typeface="Calibri"/>
              <a:cs typeface="Times New Roman"/>
            </a:endParaRPr>
          </a:p>
          <a:p>
            <a:pPr marL="7429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smtClean="0">
              <a:solidFill>
                <a:srgbClr val="000000"/>
              </a:solidFill>
              <a:latin typeface="Microsoft Sans Serif"/>
              <a:ea typeface="Calibri"/>
              <a:cs typeface="Times New Roman"/>
            </a:endParaRP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Microsoft Sans Serif"/>
                <a:ea typeface="Calibri"/>
                <a:cs typeface="Times New Roman"/>
              </a:rPr>
              <a:t>Prospect of U.S. criminal liability for non-U.S. persons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Limits (?) of US regulators’ jurisdiction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Potential protections from U.S. liability [Queen for a day etc?]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Microsoft Sans Serif"/>
                <a:ea typeface="Calibri"/>
                <a:cs typeface="Times New Roman"/>
              </a:rPr>
              <a:t>Extradition risk to the US (e.g. Sarao/HSBC FX traders) c.f. extradition risk from the US [NB – no need to amend the slides for HK I think but interesting to note that reportedly there was a recent request for extradition to the US in respect of a Macanese national resident in HK which was denied following intervention by the PRC – I will try dig out more]</a:t>
            </a:r>
          </a:p>
          <a:p>
            <a:pPr marL="7429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  <a:latin typeface="Microsoft Sans Serif"/>
              <a:ea typeface="Calibri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324126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Handling requests for testimony of employees outside the U.S.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88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71" y="234097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Microsoft Sans Serif"/>
                <a:ea typeface="Calibri"/>
                <a:cs typeface="Times New Roman"/>
              </a:rPr>
              <a:t>Multiple </a:t>
            </a:r>
            <a:r>
              <a:rPr lang="en-US" sz="1600">
                <a:latin typeface="Microsoft Sans Serif"/>
                <a:ea typeface="Calibri"/>
                <a:cs typeface="Times New Roman"/>
              </a:rPr>
              <a:t>issues must be considered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Microsoft Sans Serif"/>
                <a:ea typeface="Calibri"/>
                <a:cs typeface="Times New Roman"/>
              </a:rPr>
              <a:t>Requires </a:t>
            </a:r>
            <a:r>
              <a:rPr lang="en-US" sz="1600">
                <a:latin typeface="Microsoft Sans Serif"/>
                <a:ea typeface="Calibri"/>
                <a:cs typeface="Times New Roman"/>
              </a:rPr>
              <a:t>expertise in various jurisdictions</a:t>
            </a:r>
          </a:p>
          <a:p>
            <a:pPr marL="2857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Microsoft Sans Serif"/>
                <a:ea typeface="Calibri"/>
                <a:cs typeface="Times New Roman"/>
              </a:rPr>
              <a:t>Expectations  </a:t>
            </a:r>
            <a:endParaRPr lang="en-US" sz="1600">
              <a:latin typeface="Microsoft Sans Serif"/>
              <a:ea typeface="Calibri"/>
              <a:cs typeface="Times New Roman"/>
            </a:endParaRPr>
          </a:p>
          <a:p>
            <a:pPr marL="742950" marR="0" lvl="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  <a:latin typeface="Microsoft Sans Serif"/>
              <a:ea typeface="Calibri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030" y="1324126"/>
            <a:ext cx="8572037" cy="44617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2"/>
                </a:solidFill>
              </a:rPr>
              <a:t>Key practical takeaways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6333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2016_FIA_PPT_Template_4-3_Arial-FINAL-DEC2016-simple">
  <a:themeElements>
    <a:clrScheme name="FIA standard palette">
      <a:dk1>
        <a:sysClr val="windowText" lastClr="000000"/>
      </a:dk1>
      <a:lt1>
        <a:sysClr val="window" lastClr="FFFFFF"/>
      </a:lt1>
      <a:dk2>
        <a:srgbClr val="4B4F54"/>
      </a:dk2>
      <a:lt2>
        <a:srgbClr val="77777A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FFCD00"/>
      </a:accent5>
      <a:accent6>
        <a:srgbClr val="F68928"/>
      </a:accent6>
      <a:hlink>
        <a:srgbClr val="156491"/>
      </a:hlink>
      <a:folHlink>
        <a:srgbClr val="4B4F54"/>
      </a:folHlink>
    </a:clrScheme>
    <a:fontScheme name="FIA Brand sty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_FIA_PPT_Template_4-3_Arial-FINAL-DEC2016-simple [Read-Only]" id="{A3943E34-0731-427B-AC1D-C6B442C3A636}" vid="{03FE7323-EE78-44D1-9CB9-1DBEC1BD47A0}"/>
    </a:ext>
  </a:extLst>
</a:theme>
</file>

<file path=ppt/theme/theme2.xml><?xml version="1.0" encoding="utf-8"?>
<a:theme xmlns:a="http://schemas.openxmlformats.org/drawingml/2006/main" name="FIA Content Base - ALT layouts">
  <a:themeElements>
    <a:clrScheme name="FIA standard palette">
      <a:dk1>
        <a:sysClr val="windowText" lastClr="000000"/>
      </a:dk1>
      <a:lt1>
        <a:sysClr val="window" lastClr="FFFFFF"/>
      </a:lt1>
      <a:dk2>
        <a:srgbClr val="7A7C82"/>
      </a:dk2>
      <a:lt2>
        <a:srgbClr val="D6D6D8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4BACC6"/>
      </a:accent5>
      <a:accent6>
        <a:srgbClr val="F68928"/>
      </a:accent6>
      <a:hlink>
        <a:srgbClr val="156491"/>
      </a:hlink>
      <a:folHlink>
        <a:srgbClr val="51545D"/>
      </a:folHlink>
    </a:clrScheme>
    <a:fontScheme name="FIA Brand sty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FIA_PPT_Template_4-3_Arial-FINAL-DEC2016-simple [Read-Only]" id="{A3943E34-0731-427B-AC1D-C6B442C3A636}" vid="{E8E04786-4F41-4A04-9CC5-E7911837F075}"/>
    </a:ext>
  </a:extLst>
</a:theme>
</file>

<file path=ppt/theme/theme3.xml><?xml version="1.0" encoding="utf-8"?>
<a:theme xmlns:a="http://schemas.openxmlformats.org/drawingml/2006/main" name="1_FIA Last Page Base">
  <a:themeElements>
    <a:clrScheme name="FIA standard palette">
      <a:dk1>
        <a:sysClr val="windowText" lastClr="000000"/>
      </a:dk1>
      <a:lt1>
        <a:sysClr val="window" lastClr="FFFFFF"/>
      </a:lt1>
      <a:dk2>
        <a:srgbClr val="7A7C82"/>
      </a:dk2>
      <a:lt2>
        <a:srgbClr val="D6D6D8"/>
      </a:lt2>
      <a:accent1>
        <a:srgbClr val="85C441"/>
      </a:accent1>
      <a:accent2>
        <a:srgbClr val="C3DB65"/>
      </a:accent2>
      <a:accent3>
        <a:srgbClr val="00A4E7"/>
      </a:accent3>
      <a:accent4>
        <a:srgbClr val="44C8F5"/>
      </a:accent4>
      <a:accent5>
        <a:srgbClr val="4BACC6"/>
      </a:accent5>
      <a:accent6>
        <a:srgbClr val="F68928"/>
      </a:accent6>
      <a:hlink>
        <a:srgbClr val="156491"/>
      </a:hlink>
      <a:folHlink>
        <a:srgbClr val="51545D"/>
      </a:folHlink>
    </a:clrScheme>
    <a:fontScheme name="FIA Brand sty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_FIA_PPT_Template_4-3_Arial-FINAL-DEC2016-simple [Read-Only]" id="{A3943E34-0731-427B-AC1D-C6B442C3A636}" vid="{FA9A6026-7B3C-40FB-ABCC-9AB3AAC0F77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2016_FIA_PPT_Template_4-3_Arial-FINAL-DEC2016-simple</Template>
  <TotalTime>0</TotalTime>
  <Words>543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Microsoft Sans Serif</vt:lpstr>
      <vt:lpstr>Symbol</vt:lpstr>
      <vt:lpstr>Times New Roman</vt:lpstr>
      <vt:lpstr>2016_FIA_PPT_Template_4-3_Arial-FINAL-DEC2016-simple</vt:lpstr>
      <vt:lpstr>FIA Content Base - ALT layouts</vt:lpstr>
      <vt:lpstr>1_FIA Last Page Base</vt:lpstr>
      <vt:lpstr>Cross-border enforcement defense Issues</vt:lpstr>
      <vt:lpstr>Agenda for today</vt:lpstr>
      <vt:lpstr>Current enforcement environment and relevance of cross border aspects</vt:lpstr>
      <vt:lpstr>Handling requests for information held outside the U.S.</vt:lpstr>
      <vt:lpstr>Key foreign legal considerations: data privacy and bank secrecy</vt:lpstr>
      <vt:lpstr>Key strategic and tactical issues</vt:lpstr>
      <vt:lpstr>Managing a MLAT process with U.S. authorities</vt:lpstr>
      <vt:lpstr>Handling requests for testimony of employees outside the U.S.</vt:lpstr>
      <vt:lpstr>Key practical takeaways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2018-06-12T11:40:27Z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0098150</vt:lpwstr>
  </property>
  <property fmtid="{D5CDD505-2E9C-101B-9397-08002B2CF9AE}" pid="3" name="cpClientMatter">
    <vt:lpwstr>0098150-0000022</vt:lpwstr>
  </property>
  <property fmtid="{D5CDD505-2E9C-101B-9397-08002B2CF9AE}" pid="4" name="cpCombinedRef">
    <vt:lpwstr>0098150-0000022 NY:32162978.3</vt:lpwstr>
  </property>
  <property fmtid="{D5CDD505-2E9C-101B-9397-08002B2CF9AE}" pid="5" name="cpDocRef">
    <vt:lpwstr>NY:32162978.3</vt:lpwstr>
  </property>
  <property fmtid="{D5CDD505-2E9C-101B-9397-08002B2CF9AE}" pid="6" name="FilePedigree">
    <vt:lpwstr>OSAX</vt:lpwstr>
  </property>
  <property fmtid="{D5CDD505-2E9C-101B-9397-08002B2CF9AE}" pid="7" name="Matter">
    <vt:lpwstr>0000022</vt:lpwstr>
  </property>
</Properties>
</file>